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9" r:id="rId3"/>
    <p:sldId id="280" r:id="rId4"/>
    <p:sldId id="281" r:id="rId5"/>
    <p:sldId id="282" r:id="rId6"/>
    <p:sldId id="283" r:id="rId7"/>
    <p:sldId id="286" r:id="rId8"/>
    <p:sldId id="287" r:id="rId9"/>
    <p:sldId id="289" r:id="rId10"/>
    <p:sldId id="288" r:id="rId11"/>
    <p:sldId id="257" r:id="rId12"/>
    <p:sldId id="267" r:id="rId13"/>
    <p:sldId id="266" r:id="rId14"/>
    <p:sldId id="290" r:id="rId15"/>
    <p:sldId id="269" r:id="rId16"/>
    <p:sldId id="270" r:id="rId17"/>
    <p:sldId id="271" r:id="rId18"/>
    <p:sldId id="273" r:id="rId19"/>
    <p:sldId id="262" r:id="rId20"/>
    <p:sldId id="26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AB5F3-8F98-4239-AD9C-4DA28B47A905}" type="datetimeFigureOut">
              <a:rPr lang="en-US" smtClean="0"/>
              <a:pPr/>
              <a:t>6/14/2015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01DB41-F553-46F5-A0E1-259937F7BE04}" type="slidenum">
              <a:rPr lang="en-US" smtClean="0"/>
              <a:pPr/>
              <a:t>‹#›</a:t>
            </a:fld>
            <a:endParaRPr lang="en-US"/>
          </a:p>
        </p:txBody>
      </p:sp>
    </p:spTree>
    <p:extLst>
      <p:ext uri="{BB962C8B-B14F-4D97-AF65-F5344CB8AC3E}">
        <p14:creationId xmlns:p14="http://schemas.microsoft.com/office/powerpoint/2010/main" val="3001774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9982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2594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20340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5552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29435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06485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722776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22783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6AC715-A6FD-45F2-96B0-F21238BB28D0}" type="datetimeFigureOut">
              <a:rPr lang="en-US" smtClean="0"/>
              <a:pPr/>
              <a:t>6/14/2015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BD3E1F7-17FF-4E4D-85FC-9265E13B7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AC715-A6FD-45F2-96B0-F21238BB28D0}"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AC715-A6FD-45F2-96B0-F21238BB28D0}"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6AC715-A6FD-45F2-96B0-F21238BB28D0}"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6AC715-A6FD-45F2-96B0-F21238BB28D0}" type="datetimeFigureOut">
              <a:rPr lang="en-US" smtClean="0"/>
              <a:pPr/>
              <a:t>6/14/2015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D3E1F7-17FF-4E4D-85FC-9265E13B75C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6AC715-A6FD-45F2-96B0-F21238BB28D0}"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6AC715-A6FD-45F2-96B0-F21238BB28D0}" type="datetimeFigureOut">
              <a:rPr lang="en-US" smtClean="0"/>
              <a:pPr/>
              <a:t>6/14/2015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6AC715-A6FD-45F2-96B0-F21238BB28D0}" type="datetimeFigureOut">
              <a:rPr lang="en-US" smtClean="0"/>
              <a:pPr/>
              <a:t>6/14/2015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AC715-A6FD-45F2-96B0-F21238BB28D0}" type="datetimeFigureOut">
              <a:rPr lang="en-US" smtClean="0"/>
              <a:pPr/>
              <a:t>6/14/2015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6AC715-A6FD-45F2-96B0-F21238BB28D0}"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D3E1F7-17FF-4E4D-85FC-9265E13B75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6AC715-A6FD-45F2-96B0-F21238BB28D0}" type="datetimeFigureOut">
              <a:rPr lang="en-US" smtClean="0"/>
              <a:pPr/>
              <a:t>6/14/2015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BD3E1F7-17FF-4E4D-85FC-9265E13B75C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6AC715-A6FD-45F2-96B0-F21238BB28D0}" type="datetimeFigureOut">
              <a:rPr lang="en-US" smtClean="0"/>
              <a:pPr/>
              <a:t>6/14/2015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BD3E1F7-17FF-4E4D-85FC-9265E13B75C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2590800"/>
          </a:xfrm>
        </p:spPr>
        <p:txBody>
          <a:bodyPr>
            <a:normAutofit/>
          </a:bodyPr>
          <a:lstStyle/>
          <a:p>
            <a:r>
              <a:rPr lang="en-US" dirty="0" smtClean="0"/>
              <a:t>ACCREDITATION </a:t>
            </a:r>
            <a:br>
              <a:rPr lang="en-US" dirty="0" smtClean="0"/>
            </a:br>
            <a:r>
              <a:rPr lang="en-US" sz="4400" dirty="0" smtClean="0"/>
              <a:t>IN SUPPORT OF </a:t>
            </a:r>
            <a:r>
              <a:rPr lang="en-US" dirty="0" smtClean="0"/>
              <a:t/>
            </a:r>
            <a:br>
              <a:rPr lang="en-US" dirty="0" smtClean="0"/>
            </a:br>
            <a:r>
              <a:rPr lang="en-US" dirty="0" smtClean="0"/>
              <a:t>REGULATION</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Anil </a:t>
            </a:r>
            <a:r>
              <a:rPr lang="en-US" dirty="0" err="1" smtClean="0"/>
              <a:t>Jauhri</a:t>
            </a:r>
            <a:endParaRPr lang="en-US" dirty="0" smtClean="0"/>
          </a:p>
          <a:p>
            <a:r>
              <a:rPr lang="en-US" dirty="0" smtClean="0"/>
              <a:t>CEO</a:t>
            </a:r>
          </a:p>
          <a:p>
            <a:r>
              <a:rPr lang="en-US" dirty="0" smtClean="0"/>
              <a:t>National Accreditation Board for Certification </a:t>
            </a:r>
            <a:r>
              <a:rPr lang="en-US" dirty="0" smtClean="0"/>
              <a:t>Bodies</a:t>
            </a:r>
          </a:p>
          <a:p>
            <a:r>
              <a:rPr lang="en-US" dirty="0" smtClean="0"/>
              <a:t>INDIA</a:t>
            </a:r>
            <a:endParaRPr lang="en-US" dirty="0"/>
          </a:p>
        </p:txBody>
      </p:sp>
      <p:pic>
        <p:nvPicPr>
          <p:cNvPr id="4" name="Picture 5"/>
          <p:cNvPicPr>
            <a:picLocks noChangeAspect="1" noChangeArrowheads="1"/>
          </p:cNvPicPr>
          <p:nvPr/>
        </p:nvPicPr>
        <p:blipFill>
          <a:blip r:embed="rId2" cstate="print"/>
          <a:srcRect/>
          <a:stretch>
            <a:fillRect/>
          </a:stretch>
        </p:blipFill>
        <p:spPr bwMode="auto">
          <a:xfrm>
            <a:off x="4343400" y="5410200"/>
            <a:ext cx="1066800"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81000"/>
            <a:ext cx="8001000" cy="914400"/>
          </a:xfrm>
        </p:spPr>
        <p:txBody>
          <a:bodyPr>
            <a:normAutofit/>
          </a:bodyPr>
          <a:lstStyle/>
          <a:p>
            <a:pPr eaLnBrk="1" hangingPunct="1">
              <a:defRPr/>
            </a:pPr>
            <a:r>
              <a:rPr lang="en-US" sz="4800" b="1" dirty="0" smtClean="0"/>
              <a:t>EMERGING STRUCTURE</a:t>
            </a:r>
            <a:endParaRPr lang="en-US" sz="4800" b="1" dirty="0" smtClean="0"/>
          </a:p>
        </p:txBody>
      </p:sp>
      <p:sp>
        <p:nvSpPr>
          <p:cNvPr id="31747" name="Rectangle 3"/>
          <p:cNvSpPr>
            <a:spLocks noGrp="1" noChangeArrowheads="1"/>
          </p:cNvSpPr>
          <p:nvPr>
            <p:ph type="body" idx="1"/>
          </p:nvPr>
        </p:nvSpPr>
        <p:spPr>
          <a:xfrm>
            <a:off x="152400" y="1524000"/>
            <a:ext cx="8839200" cy="4953000"/>
          </a:xfrm>
        </p:spPr>
        <p:txBody>
          <a:bodyPr/>
          <a:lstStyle/>
          <a:p>
            <a:pPr algn="ctr" eaLnBrk="1" hangingPunct="1">
              <a:lnSpc>
                <a:spcPct val="90000"/>
              </a:lnSpc>
              <a:buFontTx/>
              <a:buNone/>
            </a:pPr>
            <a:r>
              <a:rPr lang="en-US" altLang="en-US" sz="2800" dirty="0" smtClean="0">
                <a:solidFill>
                  <a:srgbClr val="FF0000"/>
                </a:solidFill>
              </a:rPr>
              <a:t>Government</a:t>
            </a:r>
          </a:p>
          <a:p>
            <a:pPr algn="ctr" eaLnBrk="1" hangingPunct="1">
              <a:lnSpc>
                <a:spcPct val="90000"/>
              </a:lnSpc>
              <a:buFontTx/>
              <a:buNone/>
            </a:pPr>
            <a:r>
              <a:rPr lang="en-US" altLang="en-US" sz="2400" dirty="0" smtClean="0"/>
              <a:t>(to enact legislation)</a:t>
            </a:r>
          </a:p>
          <a:p>
            <a:pPr algn="ctr" eaLnBrk="1" hangingPunct="1">
              <a:lnSpc>
                <a:spcPct val="90000"/>
              </a:lnSpc>
              <a:buFontTx/>
              <a:buNone/>
            </a:pPr>
            <a:r>
              <a:rPr lang="en-US" altLang="en-US" sz="2800" dirty="0" smtClean="0">
                <a:solidFill>
                  <a:srgbClr val="FF0000"/>
                </a:solidFill>
              </a:rPr>
              <a:t>Regulatory Bodies</a:t>
            </a:r>
            <a:r>
              <a:rPr lang="en-US" altLang="en-US" sz="2400" dirty="0" smtClean="0">
                <a:solidFill>
                  <a:srgbClr val="FF0000"/>
                </a:solidFill>
              </a:rPr>
              <a:t> </a:t>
            </a:r>
            <a:r>
              <a:rPr lang="en-US" altLang="en-US" sz="2400" dirty="0" smtClean="0"/>
              <a:t>– may be sector specific like Food, Drugs</a:t>
            </a:r>
          </a:p>
          <a:p>
            <a:pPr algn="ctr" eaLnBrk="1" hangingPunct="1">
              <a:lnSpc>
                <a:spcPct val="90000"/>
              </a:lnSpc>
              <a:buFontTx/>
              <a:buNone/>
            </a:pPr>
            <a:r>
              <a:rPr lang="en-US" altLang="en-US" sz="2400" dirty="0" smtClean="0"/>
              <a:t>(to enforce the law)</a:t>
            </a:r>
          </a:p>
          <a:p>
            <a:pPr algn="ctr" eaLnBrk="1" hangingPunct="1">
              <a:lnSpc>
                <a:spcPct val="90000"/>
              </a:lnSpc>
              <a:buFontTx/>
              <a:buNone/>
            </a:pPr>
            <a:r>
              <a:rPr lang="en-US" altLang="en-US" sz="2800" dirty="0" smtClean="0"/>
              <a:t> </a:t>
            </a:r>
            <a:r>
              <a:rPr lang="en-US" altLang="en-US" sz="2800" dirty="0" smtClean="0">
                <a:solidFill>
                  <a:srgbClr val="FF0000"/>
                </a:solidFill>
              </a:rPr>
              <a:t>Accreditation Body</a:t>
            </a:r>
          </a:p>
          <a:p>
            <a:pPr eaLnBrk="1" hangingPunct="1">
              <a:lnSpc>
                <a:spcPct val="90000"/>
              </a:lnSpc>
              <a:buFontTx/>
              <a:buNone/>
            </a:pPr>
            <a:r>
              <a:rPr lang="en-US" altLang="en-US" sz="2400" dirty="0" smtClean="0"/>
              <a:t>				(technical competence of CABs)</a:t>
            </a:r>
          </a:p>
          <a:p>
            <a:pPr algn="ctr" eaLnBrk="1" hangingPunct="1">
              <a:lnSpc>
                <a:spcPct val="90000"/>
              </a:lnSpc>
              <a:buFontTx/>
              <a:buNone/>
            </a:pPr>
            <a:r>
              <a:rPr lang="en-US" altLang="en-US" sz="2800" dirty="0" smtClean="0">
                <a:solidFill>
                  <a:srgbClr val="FF0000"/>
                </a:solidFill>
              </a:rPr>
              <a:t>Conformity Assessment Bodies (CABs)</a:t>
            </a:r>
          </a:p>
          <a:p>
            <a:pPr algn="ctr" eaLnBrk="1" hangingPunct="1">
              <a:lnSpc>
                <a:spcPct val="90000"/>
              </a:lnSpc>
              <a:buFontTx/>
              <a:buNone/>
            </a:pPr>
            <a:r>
              <a:rPr lang="en-US" altLang="en-US" sz="2400" dirty="0" smtClean="0"/>
              <a:t>(support regulation – voluntary certification/quality assurance)</a:t>
            </a:r>
          </a:p>
          <a:p>
            <a:pPr algn="ctr" eaLnBrk="1" hangingPunct="1">
              <a:lnSpc>
                <a:spcPct val="90000"/>
              </a:lnSpc>
              <a:buFontTx/>
              <a:buNone/>
            </a:pPr>
            <a:r>
              <a:rPr lang="en-US" altLang="en-US" sz="2800" dirty="0" smtClean="0">
                <a:solidFill>
                  <a:srgbClr val="FF0000"/>
                </a:solidFill>
              </a:rPr>
              <a:t>Manufacturers and Service providers</a:t>
            </a:r>
          </a:p>
          <a:p>
            <a:pPr algn="ctr" eaLnBrk="1" hangingPunct="1">
              <a:lnSpc>
                <a:spcPct val="90000"/>
              </a:lnSpc>
              <a:buFontTx/>
              <a:buNone/>
            </a:pPr>
            <a:r>
              <a:rPr lang="en-US" altLang="en-US" sz="2800" dirty="0" smtClean="0">
                <a:solidFill>
                  <a:srgbClr val="FF0000"/>
                </a:solidFill>
              </a:rPr>
              <a:t>Common </a:t>
            </a:r>
            <a:r>
              <a:rPr lang="en-US" altLang="en-US" sz="2800" dirty="0" smtClean="0">
                <a:solidFill>
                  <a:srgbClr val="FF0000"/>
                </a:solidFill>
              </a:rPr>
              <a:t>man – recipient of goods and services</a:t>
            </a:r>
          </a:p>
        </p:txBody>
      </p:sp>
      <p:pic>
        <p:nvPicPr>
          <p:cNvPr id="6" name="Picture 5"/>
          <p:cNvPicPr>
            <a:picLocks noChangeAspect="1" noChangeArrowheads="1"/>
          </p:cNvPicPr>
          <p:nvPr/>
        </p:nvPicPr>
        <p:blipFill>
          <a:blip r:embed="rId3" cstate="print"/>
          <a:srcRect/>
          <a:stretch>
            <a:fillRect/>
          </a:stretch>
        </p:blipFill>
        <p:spPr bwMode="auto">
          <a:xfrm>
            <a:off x="7924800" y="266700"/>
            <a:ext cx="1066800" cy="1143000"/>
          </a:xfrm>
          <a:prstGeom prst="rect">
            <a:avLst/>
          </a:prstGeom>
          <a:noFill/>
          <a:ln w="9525">
            <a:noFill/>
            <a:miter lim="800000"/>
            <a:headEnd/>
            <a:tailEnd/>
          </a:ln>
        </p:spPr>
      </p:pic>
    </p:spTree>
    <p:extLst>
      <p:ext uri="{BB962C8B-B14F-4D97-AF65-F5344CB8AC3E}">
        <p14:creationId xmlns:p14="http://schemas.microsoft.com/office/powerpoint/2010/main" val="117556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4800" b="1" dirty="0" smtClean="0"/>
              <a:t>CHANGING SCENE</a:t>
            </a:r>
            <a:endParaRPr lang="en-US" sz="4800" b="1" dirty="0"/>
          </a:p>
        </p:txBody>
      </p:sp>
      <p:sp>
        <p:nvSpPr>
          <p:cNvPr id="3" name="Content Placeholder 2"/>
          <p:cNvSpPr>
            <a:spLocks noGrp="1"/>
          </p:cNvSpPr>
          <p:nvPr>
            <p:ph idx="1"/>
          </p:nvPr>
        </p:nvSpPr>
        <p:spPr>
          <a:xfrm>
            <a:off x="457200" y="1524000"/>
            <a:ext cx="8229600" cy="5029200"/>
          </a:xfrm>
        </p:spPr>
        <p:txBody>
          <a:bodyPr>
            <a:normAutofit fontScale="92500" lnSpcReduction="20000"/>
          </a:bodyPr>
          <a:lstStyle/>
          <a:p>
            <a:r>
              <a:rPr lang="en-US" sz="3000" dirty="0" smtClean="0"/>
              <a:t>Traditional mode of regulation – </a:t>
            </a:r>
            <a:r>
              <a:rPr lang="en-US" sz="3000" dirty="0" err="1" smtClean="0"/>
              <a:t>Govt</a:t>
            </a:r>
            <a:r>
              <a:rPr lang="en-US" sz="3000" dirty="0" smtClean="0"/>
              <a:t> as regulator – prescribed requirements, checked compliance – inspection/testing, </a:t>
            </a:r>
            <a:r>
              <a:rPr lang="en-US" sz="3000" dirty="0" smtClean="0"/>
              <a:t>punitive action</a:t>
            </a:r>
            <a:endParaRPr lang="en-US" sz="3000" dirty="0" smtClean="0"/>
          </a:p>
          <a:p>
            <a:r>
              <a:rPr lang="en-US" sz="3000" dirty="0" smtClean="0"/>
              <a:t>Regulators worldwide stretched for resources and expertise</a:t>
            </a:r>
          </a:p>
          <a:p>
            <a:r>
              <a:rPr lang="en-US" sz="3000" dirty="0" smtClean="0"/>
              <a:t>Unbundling of regulations – tasks being separated regulation – conformity assessment – inspection/testing/ certification – professional bodies being used</a:t>
            </a:r>
          </a:p>
          <a:p>
            <a:r>
              <a:rPr lang="en-US" sz="3000" dirty="0" smtClean="0"/>
              <a:t>Accreditation - the only recognized means of attesting competence of these bodies – system of worldwide equivalence – attractive alternative to regulators</a:t>
            </a:r>
          </a:p>
          <a:p>
            <a:endParaRPr lang="en-US" sz="2800" dirty="0" smtClean="0"/>
          </a:p>
          <a:p>
            <a:endParaRPr lang="en-US" dirty="0"/>
          </a:p>
        </p:txBody>
      </p:sp>
      <p:pic>
        <p:nvPicPr>
          <p:cNvPr id="4" name="Picture 5"/>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4800" b="1" dirty="0" smtClean="0"/>
              <a:t>SEPARATION OF ROLES</a:t>
            </a:r>
            <a:endParaRPr lang="en-US" sz="4800" b="1" dirty="0"/>
          </a:p>
        </p:txBody>
      </p:sp>
      <p:sp>
        <p:nvSpPr>
          <p:cNvPr id="3" name="Content Placeholder 2"/>
          <p:cNvSpPr>
            <a:spLocks noGrp="1"/>
          </p:cNvSpPr>
          <p:nvPr>
            <p:ph idx="1"/>
          </p:nvPr>
        </p:nvSpPr>
        <p:spPr>
          <a:xfrm>
            <a:off x="457200" y="1676400"/>
            <a:ext cx="8229600" cy="4648200"/>
          </a:xfrm>
        </p:spPr>
        <p:txBody>
          <a:bodyPr>
            <a:normAutofit/>
          </a:bodyPr>
          <a:lstStyle/>
          <a:p>
            <a:r>
              <a:rPr lang="en-US" sz="2800" dirty="0" err="1" smtClean="0"/>
              <a:t>Govt</a:t>
            </a:r>
            <a:r>
              <a:rPr lang="en-US" sz="2800" dirty="0" smtClean="0"/>
              <a:t> into policy making and creating legislative instruments – independent regulators</a:t>
            </a:r>
          </a:p>
          <a:p>
            <a:r>
              <a:rPr lang="en-US" sz="2800" dirty="0" smtClean="0"/>
              <a:t>Regulation, voluntary standards setting, accreditation, conformity assessment – best kept separate – growing international best practice</a:t>
            </a:r>
          </a:p>
          <a:p>
            <a:r>
              <a:rPr lang="en-US" sz="2800" dirty="0" smtClean="0"/>
              <a:t>Accreditation and conformity assessment unacceptable together – conflict of interest</a:t>
            </a:r>
          </a:p>
          <a:p>
            <a:r>
              <a:rPr lang="en-US" sz="2800" dirty="0" smtClean="0"/>
              <a:t>Conflict of interest – evolving every day – rules becoming more and more stringent</a:t>
            </a:r>
            <a:endParaRPr lang="en-US" sz="2800" dirty="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fontScale="90000"/>
          </a:bodyPr>
          <a:lstStyle/>
          <a:p>
            <a:r>
              <a:rPr lang="en-US" sz="4800" b="1" dirty="0" smtClean="0"/>
              <a:t>RESPONSIBILITY</a:t>
            </a:r>
            <a:endParaRPr lang="en-US" sz="4800" b="1" dirty="0"/>
          </a:p>
        </p:txBody>
      </p:sp>
      <p:sp>
        <p:nvSpPr>
          <p:cNvPr id="3" name="Content Placeholder 2"/>
          <p:cNvSpPr>
            <a:spLocks noGrp="1"/>
          </p:cNvSpPr>
          <p:nvPr>
            <p:ph idx="1"/>
          </p:nvPr>
        </p:nvSpPr>
        <p:spPr/>
        <p:txBody>
          <a:bodyPr/>
          <a:lstStyle/>
          <a:p>
            <a:r>
              <a:rPr lang="en-US" dirty="0" smtClean="0"/>
              <a:t>Compliance with standards/regulations – squarely with industry</a:t>
            </a:r>
          </a:p>
          <a:p>
            <a:r>
              <a:rPr lang="en-US" dirty="0" smtClean="0"/>
              <a:t>Verification – conformity assessment bodies/regulators</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IN" sz="4800" b="1" dirty="0" smtClean="0"/>
              <a:t>INDIAN SCENE</a:t>
            </a:r>
            <a:endParaRPr lang="en-IN" sz="4800"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IN" dirty="0" smtClean="0"/>
              <a:t>Regulators beginning to recognize value of accreditation</a:t>
            </a:r>
          </a:p>
          <a:p>
            <a:r>
              <a:rPr lang="en-IN" dirty="0" smtClean="0"/>
              <a:t>Petroleum and Natural Gas Regulatory Board – relying on accredited inspection bodes to check compliance to is regulations</a:t>
            </a:r>
          </a:p>
          <a:p>
            <a:r>
              <a:rPr lang="en-IN" dirty="0" smtClean="0"/>
              <a:t>Food regulator – Food Safety and Standards Authority of India – notified NABL accredited labs for testing – to rely on NABCB accredited bodies for GMP/GHP audit – to follow inspection model</a:t>
            </a:r>
          </a:p>
          <a:p>
            <a:r>
              <a:rPr lang="en-IN" dirty="0" smtClean="0"/>
              <a:t>Medical device regulation in the offing – notified body concept – likely to rely on accredited CBs</a:t>
            </a:r>
          </a:p>
          <a:p>
            <a:r>
              <a:rPr lang="en-IN" dirty="0" smtClean="0"/>
              <a:t>Several examples of accredited labs being used</a:t>
            </a:r>
            <a:endParaRPr lang="en-IN" dirty="0"/>
          </a:p>
        </p:txBody>
      </p:sp>
      <p:pic>
        <p:nvPicPr>
          <p:cNvPr id="4" name="Picture 5"/>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extLst>
      <p:ext uri="{BB962C8B-B14F-4D97-AF65-F5344CB8AC3E}">
        <p14:creationId xmlns:p14="http://schemas.microsoft.com/office/powerpoint/2010/main" val="407331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r>
              <a:rPr lang="en-US" sz="4800" b="1" dirty="0" smtClean="0"/>
              <a:t>ISSUE IN INDIA</a:t>
            </a:r>
            <a:endParaRPr lang="en-US" sz="4800" dirty="0"/>
          </a:p>
        </p:txBody>
      </p:sp>
      <p:sp>
        <p:nvSpPr>
          <p:cNvPr id="3" name="Content Placeholder 2"/>
          <p:cNvSpPr>
            <a:spLocks noGrp="1"/>
          </p:cNvSpPr>
          <p:nvPr>
            <p:ph idx="1"/>
          </p:nvPr>
        </p:nvSpPr>
        <p:spPr>
          <a:xfrm>
            <a:off x="457200" y="1600200"/>
            <a:ext cx="8229600" cy="4724400"/>
          </a:xfrm>
        </p:spPr>
        <p:txBody>
          <a:bodyPr>
            <a:normAutofit/>
          </a:bodyPr>
          <a:lstStyle/>
          <a:p>
            <a:r>
              <a:rPr lang="en-US" sz="2800" dirty="0" smtClean="0"/>
              <a:t>Regulator prescribes requirements – check compliance – inspects/tests</a:t>
            </a:r>
          </a:p>
          <a:p>
            <a:r>
              <a:rPr lang="en-US" sz="2800" dirty="0" smtClean="0"/>
              <a:t>No provision for onus on manufacturers to demonstrate compliance in many regulations</a:t>
            </a:r>
          </a:p>
          <a:p>
            <a:r>
              <a:rPr lang="en-US" sz="2800" dirty="0" smtClean="0"/>
              <a:t>Need to provide this </a:t>
            </a:r>
            <a:r>
              <a:rPr lang="en-US" sz="2800" dirty="0" smtClean="0"/>
              <a:t>layer</a:t>
            </a:r>
          </a:p>
          <a:p>
            <a:r>
              <a:rPr lang="en-US" sz="2800" dirty="0" smtClean="0"/>
              <a:t>Regulator’s verification to follow</a:t>
            </a:r>
            <a:endParaRPr lang="en-US" sz="2800" dirty="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sz="4000" b="1" dirty="0" smtClean="0"/>
              <a:t>DEMONSTRATION OF COMPLIANCE</a:t>
            </a:r>
            <a:endParaRPr lang="en-US" sz="4000" b="1"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r>
              <a:rPr lang="en-US" sz="2800" dirty="0" smtClean="0"/>
              <a:t>How does industry do</a:t>
            </a:r>
          </a:p>
          <a:p>
            <a:r>
              <a:rPr lang="en-US" sz="2800" dirty="0" smtClean="0"/>
              <a:t>Self declaration?</a:t>
            </a:r>
          </a:p>
          <a:p>
            <a:r>
              <a:rPr lang="en-US" sz="2800" dirty="0" smtClean="0"/>
              <a:t>Self declaration following a defined protocol </a:t>
            </a:r>
          </a:p>
          <a:p>
            <a:r>
              <a:rPr lang="en-US" sz="2800" dirty="0" smtClean="0"/>
              <a:t>Getting product tested in an accredited lab – getting manufacturing plant inspected by an accredited inspection body e.g. GMP in </a:t>
            </a:r>
            <a:r>
              <a:rPr lang="en-US" sz="2800" dirty="0" err="1" smtClean="0"/>
              <a:t>pharma</a:t>
            </a:r>
            <a:r>
              <a:rPr lang="en-US" sz="2800" dirty="0" smtClean="0"/>
              <a:t>, GMP/GHP in food – at a prescribed frequency</a:t>
            </a:r>
          </a:p>
          <a:p>
            <a:r>
              <a:rPr lang="en-US" sz="2800" dirty="0" smtClean="0"/>
              <a:t>Acceptance of certification covering regulatory requirements – no of accredited CBs in the market – e.g. </a:t>
            </a:r>
            <a:r>
              <a:rPr lang="en-US" sz="2800" dirty="0" smtClean="0"/>
              <a:t>ISO 22000</a:t>
            </a:r>
            <a:endParaRPr lang="en-US" sz="2800" dirty="0" smtClean="0"/>
          </a:p>
          <a:p>
            <a:r>
              <a:rPr lang="en-US" sz="2800" dirty="0" smtClean="0"/>
              <a:t>Cognizance to voluntary efforts – national/international standards – where compliance to legal requirements prescribed – e.g. ISO 22000 certification – FSSA has provision – renewal of license without </a:t>
            </a:r>
            <a:r>
              <a:rPr lang="en-US" sz="2800" dirty="0" smtClean="0"/>
              <a:t>inspection</a:t>
            </a:r>
            <a:endParaRPr lang="en-US" sz="2800" dirty="0" smtClean="0"/>
          </a:p>
          <a:p>
            <a:r>
              <a:rPr lang="en-US" sz="2800" dirty="0" smtClean="0"/>
              <a:t>Relaxed regulatory oversight</a:t>
            </a:r>
          </a:p>
          <a:p>
            <a:pPr marL="0" indent="0">
              <a:buNone/>
            </a:pP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sz="4800" b="1" dirty="0" smtClean="0"/>
              <a:t>USING 3RD PARTY AGENCIES</a:t>
            </a:r>
            <a:endParaRPr lang="en-US" sz="4800" b="1" dirty="0"/>
          </a:p>
        </p:txBody>
      </p:sp>
      <p:sp>
        <p:nvSpPr>
          <p:cNvPr id="3" name="Content Placeholder 2"/>
          <p:cNvSpPr>
            <a:spLocks noGrp="1"/>
          </p:cNvSpPr>
          <p:nvPr>
            <p:ph idx="1"/>
          </p:nvPr>
        </p:nvSpPr>
        <p:spPr/>
        <p:txBody>
          <a:bodyPr/>
          <a:lstStyle/>
          <a:p>
            <a:r>
              <a:rPr lang="en-US" dirty="0" smtClean="0"/>
              <a:t>Option for Regulators to use 3</a:t>
            </a:r>
            <a:r>
              <a:rPr lang="en-US" baseline="30000" dirty="0" smtClean="0"/>
              <a:t>rd</a:t>
            </a:r>
            <a:r>
              <a:rPr lang="en-US" dirty="0" smtClean="0"/>
              <a:t> party agencies </a:t>
            </a:r>
          </a:p>
          <a:p>
            <a:r>
              <a:rPr lang="en-US" dirty="0" smtClean="0"/>
              <a:t>PNGRB good example – relying on 3</a:t>
            </a:r>
            <a:r>
              <a:rPr lang="en-US" baseline="30000" dirty="0" smtClean="0"/>
              <a:t>rd</a:t>
            </a:r>
            <a:r>
              <a:rPr lang="en-US" dirty="0" smtClean="0"/>
              <a:t> party inspection agencies NABCB accredited</a:t>
            </a:r>
          </a:p>
          <a:p>
            <a:r>
              <a:rPr lang="en-US" dirty="0" smtClean="0"/>
              <a:t>FSSAI notifying accredited </a:t>
            </a:r>
            <a:r>
              <a:rPr lang="en-US" dirty="0" smtClean="0"/>
              <a:t>labs</a:t>
            </a:r>
          </a:p>
          <a:p>
            <a:r>
              <a:rPr lang="en-US" dirty="0" smtClean="0"/>
              <a:t>Several examples of reliance on accredited labs</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normAutofit/>
          </a:bodyPr>
          <a:lstStyle/>
          <a:p>
            <a:r>
              <a:rPr lang="en-US" sz="4800" b="1" dirty="0" smtClean="0"/>
              <a:t>ECOSYSTEM FOR REGULATION</a:t>
            </a:r>
            <a:endParaRPr lang="en-US" sz="4800" b="1" dirty="0"/>
          </a:p>
        </p:txBody>
      </p:sp>
      <p:sp>
        <p:nvSpPr>
          <p:cNvPr id="3" name="Content Placeholder 2"/>
          <p:cNvSpPr>
            <a:spLocks noGrp="1"/>
          </p:cNvSpPr>
          <p:nvPr>
            <p:ph idx="1"/>
          </p:nvPr>
        </p:nvSpPr>
        <p:spPr>
          <a:xfrm>
            <a:off x="457200" y="1676400"/>
            <a:ext cx="8229600" cy="4800600"/>
          </a:xfrm>
        </p:spPr>
        <p:txBody>
          <a:bodyPr>
            <a:normAutofit fontScale="92500" lnSpcReduction="10000"/>
          </a:bodyPr>
          <a:lstStyle/>
          <a:p>
            <a:r>
              <a:rPr lang="en-US" sz="3200" dirty="0" smtClean="0"/>
              <a:t>Need to create </a:t>
            </a:r>
            <a:r>
              <a:rPr lang="en-US" sz="3200" dirty="0" smtClean="0"/>
              <a:t>ecosystem</a:t>
            </a:r>
          </a:p>
          <a:p>
            <a:r>
              <a:rPr lang="en-US" sz="3200" dirty="0" smtClean="0"/>
              <a:t>Regulators separated from government</a:t>
            </a:r>
            <a:endParaRPr lang="en-US" sz="3200" dirty="0" smtClean="0"/>
          </a:p>
          <a:p>
            <a:r>
              <a:rPr lang="en-US" sz="3200" dirty="0" smtClean="0"/>
              <a:t>Provision in individual regulations for use of 3</a:t>
            </a:r>
            <a:r>
              <a:rPr lang="en-US" sz="3200" baseline="30000" dirty="0" smtClean="0"/>
              <a:t>rd</a:t>
            </a:r>
            <a:r>
              <a:rPr lang="en-US" sz="3200" dirty="0" smtClean="0"/>
              <a:t> party agencies and cognizance to voluntary </a:t>
            </a:r>
            <a:r>
              <a:rPr lang="en-US" sz="3200" dirty="0" smtClean="0"/>
              <a:t>efforts</a:t>
            </a:r>
          </a:p>
          <a:p>
            <a:r>
              <a:rPr lang="en-US" sz="3200" dirty="0" smtClean="0"/>
              <a:t>Demonstration of compliance by industry</a:t>
            </a:r>
            <a:endParaRPr lang="en-US" sz="3200" dirty="0" smtClean="0"/>
          </a:p>
          <a:p>
            <a:r>
              <a:rPr lang="en-US" sz="3200" dirty="0"/>
              <a:t>Strong market surveillance by regulators</a:t>
            </a:r>
          </a:p>
          <a:p>
            <a:r>
              <a:rPr lang="en-US" sz="3200" dirty="0" smtClean="0"/>
              <a:t>Deterrence for </a:t>
            </a:r>
            <a:r>
              <a:rPr lang="en-US" sz="3200" dirty="0" smtClean="0"/>
              <a:t>manufacturers – </a:t>
            </a:r>
            <a:r>
              <a:rPr lang="en-US" sz="3200" dirty="0"/>
              <a:t>Product </a:t>
            </a:r>
            <a:r>
              <a:rPr lang="en-US" sz="3200" dirty="0" smtClean="0"/>
              <a:t>liability</a:t>
            </a:r>
          </a:p>
          <a:p>
            <a:r>
              <a:rPr lang="en-US" sz="3200" dirty="0" smtClean="0"/>
              <a:t>Quick </a:t>
            </a:r>
            <a:r>
              <a:rPr lang="en-US" sz="3200" dirty="0" smtClean="0"/>
              <a:t>judicial </a:t>
            </a:r>
            <a:r>
              <a:rPr lang="en-US" sz="3200" dirty="0" err="1" smtClean="0"/>
              <a:t>redressal</a:t>
            </a:r>
            <a:r>
              <a:rPr lang="en-US" sz="3200" dirty="0" smtClean="0"/>
              <a:t> for </a:t>
            </a:r>
            <a:r>
              <a:rPr lang="en-US" sz="3200" dirty="0" smtClean="0"/>
              <a:t>consumers</a:t>
            </a:r>
            <a:endParaRPr lang="en-US" sz="3200" dirty="0" smtClean="0"/>
          </a:p>
        </p:txBody>
      </p:sp>
      <p:pic>
        <p:nvPicPr>
          <p:cNvPr id="4" name="Picture 3"/>
          <p:cNvPicPr>
            <a:picLocks noChangeAspect="1" noChangeArrowheads="1"/>
          </p:cNvPicPr>
          <p:nvPr/>
        </p:nvPicPr>
        <p:blipFill>
          <a:blip r:embed="rId2"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04800"/>
            <a:ext cx="8077200" cy="914400"/>
          </a:xfrm>
        </p:spPr>
        <p:txBody>
          <a:bodyPr>
            <a:normAutofit/>
          </a:bodyPr>
          <a:lstStyle/>
          <a:p>
            <a:pPr eaLnBrk="1" hangingPunct="1">
              <a:defRPr/>
            </a:pPr>
            <a:r>
              <a:rPr lang="en-US" sz="4800" b="1" dirty="0" smtClean="0">
                <a:solidFill>
                  <a:schemeClr val="bg2">
                    <a:lumMod val="25000"/>
                  </a:schemeClr>
                </a:solidFill>
              </a:rPr>
              <a:t>INFORMATION</a:t>
            </a:r>
          </a:p>
        </p:txBody>
      </p:sp>
      <p:sp>
        <p:nvSpPr>
          <p:cNvPr id="25603" name="Rectangle 3"/>
          <p:cNvSpPr>
            <a:spLocks noGrp="1" noChangeArrowheads="1"/>
          </p:cNvSpPr>
          <p:nvPr>
            <p:ph idx="1"/>
          </p:nvPr>
        </p:nvSpPr>
        <p:spPr>
          <a:xfrm>
            <a:off x="457200" y="1447800"/>
            <a:ext cx="8229600" cy="5029200"/>
          </a:xfrm>
        </p:spPr>
        <p:txBody>
          <a:bodyPr>
            <a:normAutofit/>
          </a:bodyPr>
          <a:lstStyle/>
          <a:p>
            <a:pPr algn="ctr" eaLnBrk="1" hangingPunct="1">
              <a:lnSpc>
                <a:spcPct val="90000"/>
              </a:lnSpc>
              <a:buFontTx/>
              <a:buNone/>
              <a:defRPr/>
            </a:pPr>
            <a:r>
              <a:rPr lang="en-US" sz="2400" dirty="0" smtClean="0"/>
              <a:t>National Accreditation Board for Certification Bodies (NABCB)</a:t>
            </a:r>
            <a:br>
              <a:rPr lang="en-US" sz="2400" dirty="0" smtClean="0"/>
            </a:br>
            <a:r>
              <a:rPr lang="en-US" sz="2400" dirty="0" smtClean="0"/>
              <a:t>Quality Council of India </a:t>
            </a:r>
          </a:p>
          <a:p>
            <a:pPr algn="ctr" eaLnBrk="1" hangingPunct="1">
              <a:lnSpc>
                <a:spcPct val="90000"/>
              </a:lnSpc>
              <a:buFontTx/>
              <a:buNone/>
              <a:defRPr/>
            </a:pPr>
            <a:r>
              <a:rPr lang="en-US" sz="2400" dirty="0" smtClean="0"/>
              <a:t>2nd Floor, Institution of Engineers Building</a:t>
            </a:r>
            <a:br>
              <a:rPr lang="en-US" sz="2400" dirty="0" smtClean="0"/>
            </a:br>
            <a:r>
              <a:rPr lang="en-US" sz="2400" dirty="0" smtClean="0"/>
              <a:t>2, </a:t>
            </a:r>
            <a:r>
              <a:rPr lang="en-US" sz="2400" dirty="0" err="1" smtClean="0"/>
              <a:t>Bahadur</a:t>
            </a:r>
            <a:r>
              <a:rPr lang="en-US" sz="2400" dirty="0" smtClean="0"/>
              <a:t> Shah </a:t>
            </a:r>
            <a:r>
              <a:rPr lang="en-US" sz="2400" dirty="0" err="1" smtClean="0"/>
              <a:t>Zafar</a:t>
            </a:r>
            <a:r>
              <a:rPr lang="en-US" sz="2400" dirty="0" smtClean="0"/>
              <a:t> </a:t>
            </a:r>
            <a:r>
              <a:rPr lang="en-US" sz="2400" dirty="0" err="1" smtClean="0"/>
              <a:t>Marg</a:t>
            </a:r>
            <a:r>
              <a:rPr lang="en-US" sz="2400" dirty="0" smtClean="0"/>
              <a:t/>
            </a:r>
            <a:br>
              <a:rPr lang="en-US" sz="2400" dirty="0" smtClean="0"/>
            </a:br>
            <a:r>
              <a:rPr lang="en-US" sz="2400" dirty="0" smtClean="0"/>
              <a:t>New Delhi - 110002</a:t>
            </a:r>
            <a:br>
              <a:rPr lang="en-US" sz="2400" dirty="0" smtClean="0"/>
            </a:br>
            <a:r>
              <a:rPr lang="en-US" sz="2400" dirty="0" smtClean="0"/>
              <a:t>INDIA</a:t>
            </a:r>
          </a:p>
          <a:p>
            <a:pPr eaLnBrk="1" hangingPunct="1">
              <a:lnSpc>
                <a:spcPct val="90000"/>
              </a:lnSpc>
              <a:buFontTx/>
              <a:buNone/>
              <a:defRPr/>
            </a:pPr>
            <a:endParaRPr lang="en-US" sz="2800" dirty="0" smtClean="0"/>
          </a:p>
          <a:p>
            <a:pPr algn="ctr" eaLnBrk="1" hangingPunct="1">
              <a:lnSpc>
                <a:spcPct val="90000"/>
              </a:lnSpc>
              <a:buFontTx/>
              <a:buNone/>
              <a:defRPr/>
            </a:pPr>
            <a:r>
              <a:rPr lang="en-US" sz="2800" dirty="0" smtClean="0"/>
              <a:t>Tel : +91-11-23378056/8057</a:t>
            </a:r>
          </a:p>
          <a:p>
            <a:pPr algn="ctr" eaLnBrk="1" hangingPunct="1">
              <a:lnSpc>
                <a:spcPct val="90000"/>
              </a:lnSpc>
              <a:buFontTx/>
              <a:buNone/>
              <a:defRPr/>
            </a:pPr>
            <a:r>
              <a:rPr lang="en-US" sz="2800" dirty="0" smtClean="0"/>
              <a:t>Fax: +91-11-23378678</a:t>
            </a:r>
          </a:p>
          <a:p>
            <a:pPr algn="ctr" eaLnBrk="1" hangingPunct="1">
              <a:lnSpc>
                <a:spcPct val="90000"/>
              </a:lnSpc>
              <a:buFontTx/>
              <a:buNone/>
              <a:defRPr/>
            </a:pPr>
            <a:r>
              <a:rPr lang="en-US" sz="2800" dirty="0" smtClean="0"/>
              <a:t>Email </a:t>
            </a:r>
            <a:r>
              <a:rPr lang="en-US" sz="2800" dirty="0" smtClean="0"/>
              <a:t>: </a:t>
            </a:r>
            <a:r>
              <a:rPr lang="en-US" sz="2800" dirty="0" smtClean="0">
                <a:solidFill>
                  <a:schemeClr val="bg2">
                    <a:lumMod val="25000"/>
                  </a:schemeClr>
                </a:solidFill>
              </a:rPr>
              <a:t>nabcb@qcin.org , ceo.nabcb@qcin.org </a:t>
            </a:r>
          </a:p>
          <a:p>
            <a:pPr algn="ctr" eaLnBrk="1" hangingPunct="1">
              <a:lnSpc>
                <a:spcPct val="90000"/>
              </a:lnSpc>
              <a:buFontTx/>
              <a:buNone/>
              <a:defRPr/>
            </a:pPr>
            <a:r>
              <a:rPr lang="en-US" sz="2800" dirty="0" smtClean="0"/>
              <a:t>Website : </a:t>
            </a:r>
            <a:r>
              <a:rPr lang="en-US" sz="2800" dirty="0" smtClean="0">
                <a:solidFill>
                  <a:schemeClr val="bg2">
                    <a:lumMod val="25000"/>
                  </a:schemeClr>
                </a:solidFill>
              </a:rPr>
              <a:t>www.qcin.org/nabcb</a:t>
            </a:r>
          </a:p>
        </p:txBody>
      </p:sp>
      <p:pic>
        <p:nvPicPr>
          <p:cNvPr id="6" name="Picture 5"/>
          <p:cNvPicPr>
            <a:picLocks noChangeAspect="1" noChangeArrowheads="1"/>
          </p:cNvPicPr>
          <p:nvPr/>
        </p:nvPicPr>
        <p:blipFill>
          <a:blip r:embed="rId3" cstate="print"/>
          <a:srcRect/>
          <a:stretch>
            <a:fillRect/>
          </a:stretch>
        </p:blipFill>
        <p:spPr bwMode="auto">
          <a:xfrm>
            <a:off x="8077200" y="22860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914400"/>
          </a:xfrm>
        </p:spPr>
        <p:txBody>
          <a:bodyPr>
            <a:normAutofit/>
          </a:bodyPr>
          <a:lstStyle/>
          <a:p>
            <a:pPr eaLnBrk="1" fontAlgn="auto" hangingPunct="1">
              <a:spcAft>
                <a:spcPts val="0"/>
              </a:spcAft>
              <a:defRPr/>
            </a:pPr>
            <a:r>
              <a:rPr lang="en-IN" sz="4800" b="1" dirty="0" smtClean="0"/>
              <a:t>INTERNATIONAL SCENE</a:t>
            </a:r>
            <a:r>
              <a:rPr lang="en-IN" dirty="0" smtClean="0"/>
              <a:t>			</a:t>
            </a:r>
          </a:p>
        </p:txBody>
      </p:sp>
      <p:sp>
        <p:nvSpPr>
          <p:cNvPr id="6147" name="Content Placeholder 2"/>
          <p:cNvSpPr>
            <a:spLocks noGrp="1"/>
          </p:cNvSpPr>
          <p:nvPr>
            <p:ph idx="1"/>
          </p:nvPr>
        </p:nvSpPr>
        <p:spPr>
          <a:xfrm>
            <a:off x="457200" y="1371600"/>
            <a:ext cx="8229600" cy="5334000"/>
          </a:xfrm>
        </p:spPr>
        <p:txBody>
          <a:bodyPr>
            <a:normAutofit/>
          </a:bodyPr>
          <a:lstStyle/>
          <a:p>
            <a:pPr marL="274320" indent="-274320" algn="just" eaLnBrk="1" fontAlgn="auto" hangingPunct="1">
              <a:spcAft>
                <a:spcPts val="0"/>
              </a:spcAft>
              <a:buClr>
                <a:schemeClr val="accent3"/>
              </a:buClr>
              <a:buFont typeface="Wingdings 2"/>
              <a:buChar char=""/>
              <a:defRPr/>
            </a:pPr>
            <a:r>
              <a:rPr lang="en-US" sz="2400" dirty="0" smtClean="0"/>
              <a:t>Increasing use of standards for products, services, processes and systems – either by regulation – or </a:t>
            </a:r>
            <a:r>
              <a:rPr lang="en-US" sz="2400" dirty="0" smtClean="0"/>
              <a:t>voluntary</a:t>
            </a:r>
            <a:endParaRPr lang="en-US" sz="2400" dirty="0" smtClean="0"/>
          </a:p>
          <a:p>
            <a:pPr marL="274320" indent="-274320" algn="just" eaLnBrk="1" fontAlgn="auto" hangingPunct="1">
              <a:spcAft>
                <a:spcPts val="0"/>
              </a:spcAft>
              <a:buClr>
                <a:schemeClr val="accent3"/>
              </a:buClr>
              <a:buFont typeface="Wingdings 2"/>
              <a:buChar char=""/>
              <a:defRPr/>
            </a:pPr>
            <a:r>
              <a:rPr lang="en-US" sz="2400" dirty="0" smtClean="0"/>
              <a:t>Technical Regulations </a:t>
            </a:r>
            <a:r>
              <a:rPr lang="en-US" sz="2400" dirty="0" smtClean="0"/>
              <a:t>– </a:t>
            </a:r>
            <a:r>
              <a:rPr lang="en-US" sz="2400" dirty="0" smtClean="0"/>
              <a:t>requirements (“standards”) </a:t>
            </a:r>
            <a:r>
              <a:rPr lang="en-US" sz="2400" dirty="0" smtClean="0"/>
              <a:t>enforced by law – typical sectors – food, drugs, electrical appliances, safety equipment </a:t>
            </a:r>
            <a:r>
              <a:rPr lang="en-US" sz="2400" dirty="0" smtClean="0"/>
              <a:t>etc</a:t>
            </a:r>
            <a:r>
              <a:rPr lang="en-US" sz="2400" dirty="0" smtClean="0"/>
              <a:t> – normally product requirements – increasingly </a:t>
            </a:r>
            <a:r>
              <a:rPr lang="en-US" sz="2400" dirty="0" smtClean="0"/>
              <a:t>systems/process </a:t>
            </a:r>
            <a:r>
              <a:rPr lang="en-US" sz="2400" dirty="0" smtClean="0"/>
              <a:t>approach – GMP/GHP/HACCP in food, GMP in drugs</a:t>
            </a:r>
          </a:p>
          <a:p>
            <a:pPr marL="274320" indent="-274320" algn="just" eaLnBrk="1" fontAlgn="auto" hangingPunct="1">
              <a:spcAft>
                <a:spcPts val="0"/>
              </a:spcAft>
              <a:buClr>
                <a:schemeClr val="accent3"/>
              </a:buClr>
              <a:buFont typeface="Wingdings 2"/>
              <a:buChar char=""/>
              <a:defRPr/>
            </a:pPr>
            <a:r>
              <a:rPr lang="en-US" sz="2400" dirty="0" smtClean="0"/>
              <a:t>Voluntary standards – market driven – in most developed economies private or industry or stakeholder driven initiatives – ISO 9000/14000/22000 etc – many process/ product certifications </a:t>
            </a:r>
            <a:r>
              <a:rPr lang="en-US" sz="2400" dirty="0" err="1" smtClean="0"/>
              <a:t>esp</a:t>
            </a:r>
            <a:r>
              <a:rPr lang="en-US" sz="2400" dirty="0" smtClean="0"/>
              <a:t> in food sector – Organic/</a:t>
            </a:r>
            <a:r>
              <a:rPr lang="en-US" sz="2400" dirty="0" err="1" smtClean="0"/>
              <a:t>GlobalGAP</a:t>
            </a:r>
            <a:r>
              <a:rPr lang="en-US" sz="2400" dirty="0" smtClean="0"/>
              <a:t> etc</a:t>
            </a:r>
            <a:r>
              <a:rPr lang="en-US" sz="2400" dirty="0" smtClean="0"/>
              <a:t> – Forest </a:t>
            </a:r>
            <a:r>
              <a:rPr lang="en-US" sz="2400" dirty="0" smtClean="0"/>
              <a:t>certification – SA 8000 – OHSAS 18001 </a:t>
            </a:r>
            <a:r>
              <a:rPr lang="en-US" sz="2400" dirty="0" err="1" smtClean="0"/>
              <a:t>etc</a:t>
            </a:r>
            <a:endParaRPr lang="en-US" sz="2400" dirty="0" smtClean="0"/>
          </a:p>
          <a:p>
            <a:pPr marL="274320" indent="-274320" algn="just" eaLnBrk="1" fontAlgn="auto" hangingPunct="1">
              <a:spcAft>
                <a:spcPts val="0"/>
              </a:spcAft>
              <a:buClr>
                <a:schemeClr val="accent3"/>
              </a:buClr>
              <a:buFont typeface="Wingdings 2"/>
              <a:buChar char=""/>
              <a:defRPr/>
            </a:pPr>
            <a:endParaRPr lang="en-IN" sz="2400" dirty="0" smtClean="0"/>
          </a:p>
        </p:txBody>
      </p:sp>
      <p:pic>
        <p:nvPicPr>
          <p:cNvPr id="5" name="Picture 5"/>
          <p:cNvPicPr>
            <a:picLocks noChangeAspect="1" noChangeArrowheads="1"/>
          </p:cNvPicPr>
          <p:nvPr/>
        </p:nvPicPr>
        <p:blipFill>
          <a:blip r:embed="rId3"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15888362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1"/>
          <p:cNvSpPr>
            <a:spLocks noGrp="1" noChangeArrowheads="1"/>
          </p:cNvSpPr>
          <p:nvPr>
            <p:ph type="ctrTitle" idx="4294967295"/>
          </p:nvPr>
        </p:nvSpPr>
        <p:spPr>
          <a:xfrm>
            <a:off x="685800" y="2362200"/>
            <a:ext cx="8458200" cy="1676400"/>
          </a:xfrm>
        </p:spPr>
        <p:txBody>
          <a:bodyPr/>
          <a:lstStyle/>
          <a:p>
            <a:pPr algn="ctr" eaLnBrk="1" hangingPunct="1">
              <a:defRPr/>
            </a:pPr>
            <a:r>
              <a:rPr lang="en-US" sz="3200" dirty="0" smtClean="0"/>
              <a:t/>
            </a:r>
            <a:br>
              <a:rPr lang="en-US" sz="3200" dirty="0" smtClean="0"/>
            </a:br>
            <a:r>
              <a:rPr lang="en-US" sz="3200" b="1" dirty="0" smtClean="0">
                <a:solidFill>
                  <a:schemeClr val="bg2">
                    <a:lumMod val="25000"/>
                  </a:schemeClr>
                </a:solidFill>
              </a:rPr>
              <a:t>THANK YOU </a:t>
            </a:r>
            <a:br>
              <a:rPr lang="en-US" sz="3200" b="1" dirty="0" smtClean="0">
                <a:solidFill>
                  <a:schemeClr val="bg2">
                    <a:lumMod val="25000"/>
                  </a:schemeClr>
                </a:solidFill>
              </a:rPr>
            </a:br>
            <a:r>
              <a:rPr lang="en-US" sz="3200" b="1" dirty="0" smtClean="0">
                <a:solidFill>
                  <a:schemeClr val="bg2">
                    <a:lumMod val="25000"/>
                  </a:schemeClr>
                </a:solidFill>
              </a:rPr>
              <a:t>FOR YOUR ATTENTION!</a:t>
            </a:r>
          </a:p>
        </p:txBody>
      </p:sp>
      <p:pic>
        <p:nvPicPr>
          <p:cNvPr id="5" name="Picture 4"/>
          <p:cNvPicPr>
            <a:picLocks noChangeAspect="1" noChangeArrowheads="1"/>
          </p:cNvPicPr>
          <p:nvPr/>
        </p:nvPicPr>
        <p:blipFill>
          <a:blip r:embed="rId3" cstate="print"/>
          <a:srcRect/>
          <a:stretch>
            <a:fillRect/>
          </a:stretch>
        </p:blipFill>
        <p:spPr bwMode="auto">
          <a:xfrm>
            <a:off x="4114800" y="1752600"/>
            <a:ext cx="10668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a:defRPr/>
            </a:pPr>
            <a:r>
              <a:rPr lang="en-US" sz="4800" b="1" dirty="0" smtClean="0"/>
              <a:t>CONFORMITY ASSESSMENT</a:t>
            </a:r>
            <a:endParaRPr lang="en-IN" sz="4800" b="1" dirty="0"/>
          </a:p>
        </p:txBody>
      </p:sp>
      <p:sp>
        <p:nvSpPr>
          <p:cNvPr id="3" name="Content Placeholder 2"/>
          <p:cNvSpPr>
            <a:spLocks noGrp="1"/>
          </p:cNvSpPr>
          <p:nvPr>
            <p:ph idx="1"/>
          </p:nvPr>
        </p:nvSpPr>
        <p:spPr>
          <a:xfrm>
            <a:off x="304800" y="1524000"/>
            <a:ext cx="8686800" cy="4876800"/>
          </a:xfrm>
        </p:spPr>
        <p:txBody>
          <a:bodyPr/>
          <a:lstStyle/>
          <a:p>
            <a:pPr marL="274320" indent="-274320" algn="just" eaLnBrk="1" fontAlgn="auto" hangingPunct="1">
              <a:spcAft>
                <a:spcPts val="0"/>
              </a:spcAft>
              <a:buClr>
                <a:schemeClr val="accent3"/>
              </a:buClr>
              <a:buFont typeface="Wingdings 2"/>
              <a:buChar char=""/>
              <a:defRPr/>
            </a:pPr>
            <a:r>
              <a:rPr lang="en-US" dirty="0" smtClean="0"/>
              <a:t>Need for checking compliance to prescribed standards– whether regulatory or voluntary</a:t>
            </a:r>
          </a:p>
          <a:p>
            <a:pPr marL="274320" indent="-274320" algn="just" eaLnBrk="1" fontAlgn="auto" hangingPunct="1">
              <a:spcAft>
                <a:spcPts val="0"/>
              </a:spcAft>
              <a:buClr>
                <a:schemeClr val="accent3"/>
              </a:buClr>
              <a:buFont typeface="Wingdings 2"/>
              <a:buChar char=""/>
              <a:defRPr/>
            </a:pPr>
            <a:r>
              <a:rPr lang="en-US" dirty="0" smtClean="0"/>
              <a:t>Conformity assessment – inspection/testing /certification – or a combination</a:t>
            </a:r>
          </a:p>
          <a:p>
            <a:pPr marL="274320" indent="-274320" algn="just" eaLnBrk="1" fontAlgn="auto" hangingPunct="1">
              <a:spcAft>
                <a:spcPts val="0"/>
              </a:spcAft>
              <a:buClr>
                <a:schemeClr val="accent3"/>
              </a:buClr>
              <a:buFont typeface="Wingdings 2"/>
              <a:buChar char=""/>
              <a:defRPr/>
            </a:pPr>
            <a:r>
              <a:rPr lang="en-US" dirty="0" smtClean="0"/>
              <a:t>Two issues worldwide</a:t>
            </a:r>
          </a:p>
          <a:p>
            <a:pPr marL="274320" indent="-274320" algn="just" eaLnBrk="1" fontAlgn="auto" hangingPunct="1">
              <a:spcAft>
                <a:spcPts val="0"/>
              </a:spcAft>
              <a:buClr>
                <a:schemeClr val="accent3"/>
              </a:buClr>
              <a:buFont typeface="Wingdings 2"/>
              <a:buChar char=""/>
              <a:defRPr/>
            </a:pPr>
            <a:r>
              <a:rPr lang="en-US" dirty="0" smtClean="0"/>
              <a:t>Confidence in conformity assessment</a:t>
            </a:r>
          </a:p>
          <a:p>
            <a:pPr marL="274320" indent="-274320" algn="just" eaLnBrk="1" fontAlgn="auto" hangingPunct="1">
              <a:spcAft>
                <a:spcPts val="0"/>
              </a:spcAft>
              <a:buClr>
                <a:schemeClr val="accent3"/>
              </a:buClr>
              <a:buFont typeface="Wingdings 2"/>
              <a:buChar char=""/>
              <a:defRPr/>
            </a:pPr>
            <a:r>
              <a:rPr lang="en-US" dirty="0" smtClean="0"/>
              <a:t>International  acceptability for facilitating trade - Need for recognition of inspection/testing/ certification across borders</a:t>
            </a:r>
          </a:p>
          <a:p>
            <a:pPr marL="274320" indent="-274320" algn="just" eaLnBrk="1" fontAlgn="auto" hangingPunct="1">
              <a:spcAft>
                <a:spcPts val="0"/>
              </a:spcAft>
              <a:buClr>
                <a:schemeClr val="accent3"/>
              </a:buClr>
              <a:buFont typeface="Wingdings 2"/>
              <a:buChar char=""/>
              <a:defRPr/>
            </a:pPr>
            <a:r>
              <a:rPr lang="en-US" dirty="0" smtClean="0"/>
              <a:t>Accomplished through accreditation</a:t>
            </a:r>
          </a:p>
          <a:p>
            <a:pPr>
              <a:defRPr/>
            </a:pPr>
            <a:endParaRPr lang="en-IN" dirty="0"/>
          </a:p>
        </p:txBody>
      </p:sp>
      <p:pic>
        <p:nvPicPr>
          <p:cNvPr id="5" name="Picture 5"/>
          <p:cNvPicPr>
            <a:picLocks noChangeAspect="1" noChangeArrowheads="1"/>
          </p:cNvPicPr>
          <p:nvPr/>
        </p:nvPicPr>
        <p:blipFill>
          <a:blip r:embed="rId2"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147046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199"/>
            <a:ext cx="8305800" cy="906439"/>
          </a:xfrm>
        </p:spPr>
        <p:txBody>
          <a:bodyPr>
            <a:normAutofit/>
          </a:bodyPr>
          <a:lstStyle/>
          <a:p>
            <a:pPr eaLnBrk="1" fontAlgn="auto" hangingPunct="1">
              <a:spcAft>
                <a:spcPts val="0"/>
              </a:spcAft>
              <a:defRPr/>
            </a:pPr>
            <a:r>
              <a:rPr sz="4800" b="1" dirty="0" smtClean="0"/>
              <a:t>WTO/TBT AGREEMENT</a:t>
            </a:r>
          </a:p>
        </p:txBody>
      </p:sp>
      <p:sp>
        <p:nvSpPr>
          <p:cNvPr id="16387" name="Rectangle 3"/>
          <p:cNvSpPr>
            <a:spLocks noGrp="1" noChangeArrowheads="1"/>
          </p:cNvSpPr>
          <p:nvPr>
            <p:ph idx="1"/>
          </p:nvPr>
        </p:nvSpPr>
        <p:spPr>
          <a:xfrm>
            <a:off x="457200" y="1600200"/>
            <a:ext cx="8229600" cy="4800600"/>
          </a:xfrm>
        </p:spPr>
        <p:txBody>
          <a:bodyPr/>
          <a:lstStyle/>
          <a:p>
            <a:pPr algn="just" eaLnBrk="1" hangingPunct="1">
              <a:lnSpc>
                <a:spcPct val="80000"/>
              </a:lnSpc>
              <a:buFontTx/>
              <a:buNone/>
            </a:pPr>
            <a:r>
              <a:rPr lang="en-US" altLang="en-US" sz="1200" dirty="0" smtClean="0"/>
              <a:t>	</a:t>
            </a:r>
          </a:p>
          <a:p>
            <a:pPr algn="just" eaLnBrk="1" hangingPunct="1">
              <a:lnSpc>
                <a:spcPct val="80000"/>
              </a:lnSpc>
              <a:buFontTx/>
              <a:buNone/>
            </a:pPr>
            <a:r>
              <a:rPr lang="en-US" altLang="en-US" sz="1200" dirty="0" smtClean="0"/>
              <a:t>    </a:t>
            </a:r>
          </a:p>
          <a:p>
            <a:pPr algn="just" eaLnBrk="1" hangingPunct="1">
              <a:lnSpc>
                <a:spcPct val="80000"/>
              </a:lnSpc>
              <a:buFontTx/>
              <a:buNone/>
            </a:pPr>
            <a:r>
              <a:rPr lang="en-US" altLang="en-US" sz="1200" dirty="0" smtClean="0"/>
              <a:t>     </a:t>
            </a:r>
            <a:r>
              <a:rPr lang="en-US" altLang="en-US" sz="2400" dirty="0" smtClean="0"/>
              <a:t>“Members shall ensure, whenever possible, that results of conformity assessment procedures in other Members are accepted…adequate and enduring technical competence of the relevant conformity assessment bodies in the exporting Member, so that confidence in the continued reliability of their conformity assessment results can exist;  in this regard, verified compliance, for instance through </a:t>
            </a:r>
            <a:r>
              <a:rPr lang="en-US" altLang="en-US" sz="2400" b="1" dirty="0" smtClean="0">
                <a:solidFill>
                  <a:srgbClr val="FF0000"/>
                </a:solidFill>
              </a:rPr>
              <a:t>accreditation</a:t>
            </a:r>
            <a:r>
              <a:rPr lang="en-US" altLang="en-US" sz="2400" dirty="0" smtClean="0"/>
              <a:t>, with relevant guides or recommendations issued by international standardizing bodies shall be taken into account as an indication of adequate technical competence”</a:t>
            </a:r>
          </a:p>
          <a:p>
            <a:pPr algn="just" eaLnBrk="1" hangingPunct="1">
              <a:lnSpc>
                <a:spcPct val="80000"/>
              </a:lnSpc>
              <a:buFontTx/>
              <a:buNone/>
            </a:pPr>
            <a:endParaRPr lang="en-US" altLang="en-US" sz="2400" dirty="0" smtClean="0"/>
          </a:p>
          <a:p>
            <a:pPr algn="r" eaLnBrk="1" hangingPunct="1">
              <a:lnSpc>
                <a:spcPct val="80000"/>
              </a:lnSpc>
              <a:buFontTx/>
              <a:buNone/>
            </a:pPr>
            <a:r>
              <a:rPr lang="en-US" altLang="en-US" sz="2400" b="1" dirty="0" smtClean="0"/>
              <a:t>Article 6</a:t>
            </a:r>
          </a:p>
          <a:p>
            <a:pPr algn="just" eaLnBrk="1" hangingPunct="1">
              <a:lnSpc>
                <a:spcPct val="80000"/>
              </a:lnSpc>
            </a:pPr>
            <a:endParaRPr lang="en-US" altLang="en-US" sz="2400" b="1" dirty="0" smtClean="0"/>
          </a:p>
        </p:txBody>
      </p:sp>
      <p:pic>
        <p:nvPicPr>
          <p:cNvPr id="5" name="Picture 5"/>
          <p:cNvPicPr>
            <a:picLocks noChangeAspect="1" noChangeArrowheads="1"/>
          </p:cNvPicPr>
          <p:nvPr/>
        </p:nvPicPr>
        <p:blipFill>
          <a:blip r:embed="rId3"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31973756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152400"/>
            <a:ext cx="8153400" cy="990600"/>
          </a:xfrm>
        </p:spPr>
        <p:txBody>
          <a:bodyPr/>
          <a:lstStyle/>
          <a:p>
            <a:pPr eaLnBrk="1" fontAlgn="auto" hangingPunct="1">
              <a:spcAft>
                <a:spcPts val="0"/>
              </a:spcAft>
              <a:defRPr/>
            </a:pPr>
            <a:r>
              <a:rPr sz="4400" dirty="0" smtClean="0"/>
              <a:t>  </a:t>
            </a:r>
            <a:r>
              <a:rPr sz="4800" b="1" dirty="0" smtClean="0"/>
              <a:t>ACCREDITATION</a:t>
            </a:r>
          </a:p>
        </p:txBody>
      </p:sp>
      <p:sp>
        <p:nvSpPr>
          <p:cNvPr id="9219" name="Rectangle 3"/>
          <p:cNvSpPr>
            <a:spLocks noGrp="1" noChangeArrowheads="1"/>
          </p:cNvSpPr>
          <p:nvPr>
            <p:ph idx="1"/>
          </p:nvPr>
        </p:nvSpPr>
        <p:spPr>
          <a:xfrm>
            <a:off x="533400" y="1295400"/>
            <a:ext cx="8229600" cy="5334000"/>
          </a:xfrm>
        </p:spPr>
        <p:txBody>
          <a:bodyPr>
            <a:normAutofit/>
          </a:bodyPr>
          <a:lstStyle/>
          <a:p>
            <a:pPr marL="548640" indent="-411480" algn="just" eaLnBrk="1" fontAlgn="auto" hangingPunct="1">
              <a:lnSpc>
                <a:spcPct val="80000"/>
              </a:lnSpc>
              <a:spcAft>
                <a:spcPts val="0"/>
              </a:spcAft>
              <a:buClr>
                <a:schemeClr val="tx1">
                  <a:shade val="95000"/>
                </a:schemeClr>
              </a:buClr>
              <a:buFont typeface="Wingdings 2"/>
              <a:buChar char=""/>
              <a:defRPr/>
            </a:pPr>
            <a:r>
              <a:rPr lang="en-US" sz="2400" dirty="0" smtClean="0"/>
              <a:t>Third-party attestation</a:t>
            </a:r>
            <a:r>
              <a:rPr lang="en-US" sz="2400" b="1" dirty="0" smtClean="0"/>
              <a:t> </a:t>
            </a:r>
            <a:r>
              <a:rPr lang="en-US" sz="2400" dirty="0" smtClean="0"/>
              <a:t>related to a conformity assessment body</a:t>
            </a:r>
            <a:r>
              <a:rPr lang="en-US" sz="2400" b="1" dirty="0" smtClean="0"/>
              <a:t> </a:t>
            </a:r>
            <a:r>
              <a:rPr lang="en-US" sz="2400" dirty="0" smtClean="0"/>
              <a:t>conveying formal demonstration of its competence to carry out specific conformity assessment tasks </a:t>
            </a:r>
            <a:r>
              <a:rPr lang="en-GB" sz="2400" dirty="0" smtClean="0"/>
              <a:t>(which are detailed in a scope of accreditation) in a reliable credible and accurate manner</a:t>
            </a:r>
            <a:r>
              <a:rPr lang="en-US" sz="2400" dirty="0" smtClean="0"/>
              <a:t>– ISO 17000</a:t>
            </a:r>
          </a:p>
          <a:p>
            <a:pPr marL="548640" indent="-411480" algn="just" eaLnBrk="1" fontAlgn="auto" hangingPunct="1">
              <a:lnSpc>
                <a:spcPct val="80000"/>
              </a:lnSpc>
              <a:spcAft>
                <a:spcPts val="0"/>
              </a:spcAft>
              <a:buClr>
                <a:schemeClr val="tx1">
                  <a:shade val="95000"/>
                </a:schemeClr>
              </a:buClr>
              <a:buFont typeface="Wingdings 2"/>
              <a:buChar char=""/>
              <a:defRPr/>
            </a:pPr>
            <a:r>
              <a:rPr lang="en-US" sz="2400" dirty="0" smtClean="0"/>
              <a:t>International </a:t>
            </a:r>
            <a:r>
              <a:rPr lang="en-US" sz="2400" dirty="0" smtClean="0"/>
              <a:t>Accreditation Forum (IAF) – Pacific Accreditation Cooperation (PAC) - NABCB member from India</a:t>
            </a:r>
          </a:p>
          <a:p>
            <a:pPr marL="548640" indent="-411480" algn="just" eaLnBrk="1" fontAlgn="auto" hangingPunct="1">
              <a:lnSpc>
                <a:spcPct val="80000"/>
              </a:lnSpc>
              <a:spcAft>
                <a:spcPts val="0"/>
              </a:spcAft>
              <a:buClr>
                <a:schemeClr val="tx1">
                  <a:shade val="95000"/>
                </a:schemeClr>
              </a:buClr>
              <a:buFont typeface="Wingdings 2"/>
              <a:buChar char=""/>
              <a:defRPr/>
            </a:pPr>
            <a:r>
              <a:rPr lang="en-US" sz="2400" dirty="0" smtClean="0"/>
              <a:t>International Laboratory Accreditation Cooperation (ILAC) – Asia Pacific Laboratory Accreditation Cooperation (APLAC) - NABL member from India, NABCB for IBs</a:t>
            </a:r>
          </a:p>
          <a:p>
            <a:pPr marL="548640" indent="-411480" algn="just" eaLnBrk="1" fontAlgn="auto" hangingPunct="1">
              <a:lnSpc>
                <a:spcPct val="80000"/>
              </a:lnSpc>
              <a:spcAft>
                <a:spcPts val="0"/>
              </a:spcAft>
              <a:buClr>
                <a:schemeClr val="tx1">
                  <a:shade val="95000"/>
                </a:schemeClr>
              </a:buClr>
              <a:buFont typeface="Wingdings 2"/>
              <a:buChar char=""/>
              <a:defRPr/>
            </a:pPr>
            <a:r>
              <a:rPr lang="en-US" sz="2400" dirty="0" smtClean="0"/>
              <a:t>Basis of accreditation – generally international standards on conformity assessment developed by ISO/IAF or ILAC supporting documents</a:t>
            </a:r>
          </a:p>
        </p:txBody>
      </p:sp>
      <p:pic>
        <p:nvPicPr>
          <p:cNvPr id="5" name="Picture 5"/>
          <p:cNvPicPr>
            <a:picLocks noChangeAspect="1" noChangeArrowheads="1"/>
          </p:cNvPicPr>
          <p:nvPr/>
        </p:nvPicPr>
        <p:blipFill>
          <a:blip r:embed="rId3"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2711439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3400" y="304800"/>
            <a:ext cx="8458200" cy="762000"/>
          </a:xfrm>
        </p:spPr>
        <p:txBody>
          <a:bodyPr>
            <a:noAutofit/>
          </a:bodyPr>
          <a:lstStyle/>
          <a:p>
            <a:pPr eaLnBrk="1" fontAlgn="auto" hangingPunct="1">
              <a:spcAft>
                <a:spcPts val="0"/>
              </a:spcAft>
              <a:defRPr/>
            </a:pPr>
            <a:r>
              <a:rPr sz="4800" b="1" dirty="0" smtClean="0"/>
              <a:t>ACCREDITATION STANDARDS</a:t>
            </a:r>
          </a:p>
        </p:txBody>
      </p:sp>
      <p:sp>
        <p:nvSpPr>
          <p:cNvPr id="13314" name="Rectangle 3"/>
          <p:cNvSpPr>
            <a:spLocks noGrp="1" noChangeArrowheads="1"/>
          </p:cNvSpPr>
          <p:nvPr>
            <p:ph idx="1"/>
          </p:nvPr>
        </p:nvSpPr>
        <p:spPr>
          <a:xfrm>
            <a:off x="457200" y="1219200"/>
            <a:ext cx="8229600" cy="5486400"/>
          </a:xfrm>
        </p:spPr>
        <p:txBody>
          <a:bodyPr>
            <a:normAutofit lnSpcReduction="10000"/>
          </a:bodyPr>
          <a:lstStyle/>
          <a:p>
            <a:pPr lvl="1" eaLnBrk="1" fontAlgn="auto" hangingPunct="1">
              <a:lnSpc>
                <a:spcPct val="90000"/>
              </a:lnSpc>
              <a:spcAft>
                <a:spcPts val="0"/>
              </a:spcAft>
              <a:buFontTx/>
              <a:buNone/>
              <a:defRPr/>
            </a:pPr>
            <a:r>
              <a:rPr lang="en-US" b="1" dirty="0" smtClean="0"/>
              <a:t>ISO CASCO - </a:t>
            </a:r>
            <a:r>
              <a:rPr lang="en-US" dirty="0" smtClean="0"/>
              <a:t>ISO's policy development committee on conformity assessment</a:t>
            </a:r>
            <a:endParaRPr lang="en-US" b="1" dirty="0" smtClean="0"/>
          </a:p>
          <a:p>
            <a:pPr lvl="1" eaLnBrk="1" fontAlgn="auto" hangingPunct="1">
              <a:lnSpc>
                <a:spcPct val="90000"/>
              </a:lnSpc>
              <a:spcAft>
                <a:spcPts val="0"/>
              </a:spcAft>
              <a:buFont typeface="Wingdings" pitchFamily="2" charset="2"/>
              <a:buChar char="Ø"/>
              <a:defRPr/>
            </a:pPr>
            <a:r>
              <a:rPr lang="en-US" b="1" dirty="0" smtClean="0"/>
              <a:t>ISO 17020 </a:t>
            </a:r>
            <a:r>
              <a:rPr lang="en-US" dirty="0" smtClean="0"/>
              <a:t>Requirements for Inspection Bodies</a:t>
            </a:r>
          </a:p>
          <a:p>
            <a:pPr lvl="1" eaLnBrk="1" fontAlgn="auto" hangingPunct="1">
              <a:lnSpc>
                <a:spcPct val="90000"/>
              </a:lnSpc>
              <a:spcAft>
                <a:spcPts val="0"/>
              </a:spcAft>
              <a:buFont typeface="Wingdings" pitchFamily="2" charset="2"/>
              <a:buChar char="Ø"/>
              <a:defRPr/>
            </a:pPr>
            <a:r>
              <a:rPr lang="en-US" b="1" dirty="0" smtClean="0">
                <a:solidFill>
                  <a:schemeClr val="tx1"/>
                </a:solidFill>
              </a:rPr>
              <a:t>ISO 17021</a:t>
            </a:r>
            <a:r>
              <a:rPr lang="en-US" dirty="0" smtClean="0">
                <a:solidFill>
                  <a:schemeClr val="tx1"/>
                </a:solidFill>
              </a:rPr>
              <a:t> </a:t>
            </a:r>
            <a:r>
              <a:rPr lang="en-US" dirty="0" smtClean="0"/>
              <a:t>Requirements for Management Systems CBs – ISO 9001/ISO 14001</a:t>
            </a:r>
          </a:p>
          <a:p>
            <a:pPr lvl="1" eaLnBrk="1" fontAlgn="auto" hangingPunct="1">
              <a:lnSpc>
                <a:spcPct val="90000"/>
              </a:lnSpc>
              <a:spcAft>
                <a:spcPts val="0"/>
              </a:spcAft>
              <a:buFont typeface="Wingdings" pitchFamily="2" charset="2"/>
              <a:buChar char="Ø"/>
              <a:defRPr/>
            </a:pPr>
            <a:r>
              <a:rPr lang="en-US" b="1" dirty="0" smtClean="0"/>
              <a:t>ISO 17024  </a:t>
            </a:r>
            <a:r>
              <a:rPr lang="en-US" dirty="0" smtClean="0"/>
              <a:t>Requirements for Personnel CBs</a:t>
            </a:r>
          </a:p>
          <a:p>
            <a:pPr lvl="1" eaLnBrk="1" fontAlgn="auto" hangingPunct="1">
              <a:lnSpc>
                <a:spcPct val="90000"/>
              </a:lnSpc>
              <a:spcAft>
                <a:spcPts val="0"/>
              </a:spcAft>
              <a:buFont typeface="Wingdings" pitchFamily="2" charset="2"/>
              <a:buChar char="Ø"/>
              <a:defRPr/>
            </a:pPr>
            <a:r>
              <a:rPr lang="en-US" b="1" dirty="0" smtClean="0"/>
              <a:t>ISO 17025 </a:t>
            </a:r>
            <a:r>
              <a:rPr lang="en-US" dirty="0" smtClean="0"/>
              <a:t>Requirements for Testing labs</a:t>
            </a:r>
          </a:p>
          <a:p>
            <a:pPr lvl="1" eaLnBrk="1" fontAlgn="auto" hangingPunct="1">
              <a:lnSpc>
                <a:spcPct val="90000"/>
              </a:lnSpc>
              <a:spcAft>
                <a:spcPts val="0"/>
              </a:spcAft>
              <a:buFont typeface="Wingdings" pitchFamily="2" charset="2"/>
              <a:buChar char="Ø"/>
              <a:defRPr/>
            </a:pPr>
            <a:r>
              <a:rPr lang="en-US" b="1" dirty="0" smtClean="0">
                <a:solidFill>
                  <a:schemeClr val="tx1"/>
                </a:solidFill>
              </a:rPr>
              <a:t>ISO Guide 65/17065 </a:t>
            </a:r>
            <a:r>
              <a:rPr lang="en-US" dirty="0" smtClean="0"/>
              <a:t>Requirements for Product CBs – covers Products, Process or Service certification – </a:t>
            </a:r>
          </a:p>
          <a:p>
            <a:pPr lvl="1" eaLnBrk="1" fontAlgn="auto" hangingPunct="1">
              <a:lnSpc>
                <a:spcPct val="90000"/>
              </a:lnSpc>
              <a:spcAft>
                <a:spcPts val="0"/>
              </a:spcAft>
              <a:buFont typeface="Wingdings" pitchFamily="2" charset="2"/>
              <a:buChar char="Ø"/>
              <a:defRPr/>
            </a:pPr>
            <a:r>
              <a:rPr lang="en-US" b="1" dirty="0" smtClean="0"/>
              <a:t>ISO 22003</a:t>
            </a:r>
            <a:r>
              <a:rPr lang="en-US" dirty="0" smtClean="0"/>
              <a:t> Requirements for CBs for FSMS - basis for operation of CBs as well as their accreditation – cross refers to ISO 17021</a:t>
            </a:r>
          </a:p>
          <a:p>
            <a:pPr lvl="1" eaLnBrk="1" fontAlgn="auto" hangingPunct="1">
              <a:lnSpc>
                <a:spcPct val="90000"/>
              </a:lnSpc>
              <a:spcAft>
                <a:spcPts val="0"/>
              </a:spcAft>
              <a:buFont typeface="Wingdings" pitchFamily="2" charset="2"/>
              <a:buChar char="Ø"/>
              <a:defRPr/>
            </a:pPr>
            <a:r>
              <a:rPr lang="en-US" b="1" dirty="0" smtClean="0"/>
              <a:t>ISO 27006 </a:t>
            </a:r>
            <a:r>
              <a:rPr lang="en-US" dirty="0" smtClean="0"/>
              <a:t>– Requirements for ISMS CBs – cross refers to ISO 17021</a:t>
            </a:r>
          </a:p>
          <a:p>
            <a:pPr lvl="1" eaLnBrk="1" fontAlgn="auto" hangingPunct="1">
              <a:lnSpc>
                <a:spcPct val="90000"/>
              </a:lnSpc>
              <a:spcAft>
                <a:spcPts val="0"/>
              </a:spcAft>
              <a:buFont typeface="Wingdings" pitchFamily="2" charset="2"/>
              <a:buChar char="Ø"/>
              <a:defRPr/>
            </a:pPr>
            <a:r>
              <a:rPr lang="en-US" b="1" dirty="0" smtClean="0"/>
              <a:t>ISO 14065 </a:t>
            </a:r>
            <a:r>
              <a:rPr lang="en-US" dirty="0" smtClean="0"/>
              <a:t>– Requirements for GHG validation and verification bodies</a:t>
            </a:r>
          </a:p>
        </p:txBody>
      </p:sp>
      <p:pic>
        <p:nvPicPr>
          <p:cNvPr id="6" name="Picture 5"/>
          <p:cNvPicPr>
            <a:picLocks noChangeAspect="1" noChangeArrowheads="1"/>
          </p:cNvPicPr>
          <p:nvPr/>
        </p:nvPicPr>
        <p:blipFill>
          <a:blip r:embed="rId3"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1189412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9075"/>
            <a:ext cx="8686800" cy="1117888"/>
          </a:xfrm>
        </p:spPr>
        <p:txBody>
          <a:bodyPr>
            <a:normAutofit/>
          </a:bodyPr>
          <a:lstStyle/>
          <a:p>
            <a:pPr>
              <a:defRPr/>
            </a:pPr>
            <a:r>
              <a:rPr lang="en-IN" sz="4800" b="1" dirty="0" smtClean="0"/>
              <a:t>INTERNATIONAL SYSTEM</a:t>
            </a:r>
            <a:endParaRPr lang="en-IN" sz="4800" b="1" dirty="0"/>
          </a:p>
        </p:txBody>
      </p:sp>
      <p:sp>
        <p:nvSpPr>
          <p:cNvPr id="3" name="Content Placeholder 2"/>
          <p:cNvSpPr>
            <a:spLocks noGrp="1"/>
          </p:cNvSpPr>
          <p:nvPr>
            <p:ph idx="1"/>
          </p:nvPr>
        </p:nvSpPr>
        <p:spPr>
          <a:xfrm>
            <a:off x="609600" y="1638300"/>
            <a:ext cx="8018463" cy="4914900"/>
          </a:xfrm>
        </p:spPr>
        <p:txBody>
          <a:bodyPr>
            <a:normAutofit/>
          </a:bodyPr>
          <a:lstStyle/>
          <a:p>
            <a:pPr>
              <a:defRPr/>
            </a:pPr>
            <a:r>
              <a:rPr lang="en-IN" dirty="0" smtClean="0"/>
              <a:t>IAF/ILAC evaluate regional bodies to IAF/ILAC criteria- every 4 years</a:t>
            </a:r>
          </a:p>
          <a:p>
            <a:pPr>
              <a:defRPr/>
            </a:pPr>
            <a:r>
              <a:rPr lang="en-IN" dirty="0" smtClean="0"/>
              <a:t>Regional Bodies evaluate individual accreditation bodies for each programme – peer evaluation - ISO 17011 – international standard for ABs – every 4 years</a:t>
            </a:r>
          </a:p>
          <a:p>
            <a:pPr>
              <a:defRPr/>
            </a:pPr>
            <a:r>
              <a:rPr lang="en-IN" dirty="0" smtClean="0"/>
              <a:t>Successful completion of peer evaluation – sign multilateral recognition arrangement of PAC/APLAC</a:t>
            </a:r>
          </a:p>
          <a:p>
            <a:pPr>
              <a:defRPr/>
            </a:pPr>
            <a:r>
              <a:rPr lang="en-IN" dirty="0" smtClean="0"/>
              <a:t>Based on above sign </a:t>
            </a:r>
            <a:r>
              <a:rPr lang="en-IN" dirty="0"/>
              <a:t>multilateral recognition arrangement of </a:t>
            </a:r>
            <a:r>
              <a:rPr lang="en-IN" dirty="0" smtClean="0"/>
              <a:t>IAF/ILAC</a:t>
            </a:r>
          </a:p>
          <a:p>
            <a:pPr>
              <a:defRPr/>
            </a:pPr>
            <a:r>
              <a:rPr lang="en-IN" dirty="0" smtClean="0"/>
              <a:t>Internationally equivalent</a:t>
            </a:r>
          </a:p>
          <a:p>
            <a:pPr marL="0" indent="0">
              <a:buNone/>
              <a:defRPr/>
            </a:pPr>
            <a:endParaRPr lang="en-IN" dirty="0"/>
          </a:p>
        </p:txBody>
      </p:sp>
      <p:pic>
        <p:nvPicPr>
          <p:cNvPr id="27652" name="Picture 4" descr="D:\users\suniljha\Desktop\Desktop-21 June\NABCB LOGO.t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0563" y="219075"/>
            <a:ext cx="63182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p:cNvPicPr>
            <a:picLocks noChangeAspect="1" noChangeArrowheads="1"/>
          </p:cNvPicPr>
          <p:nvPr/>
        </p:nvPicPr>
        <p:blipFill>
          <a:blip r:embed="rId3" cstate="print"/>
          <a:srcRect/>
          <a:stretch>
            <a:fillRect/>
          </a:stretch>
        </p:blipFill>
        <p:spPr bwMode="auto">
          <a:xfrm>
            <a:off x="7924800" y="220639"/>
            <a:ext cx="1066800" cy="1143000"/>
          </a:xfrm>
          <a:prstGeom prst="rect">
            <a:avLst/>
          </a:prstGeom>
          <a:noFill/>
          <a:ln w="9525">
            <a:noFill/>
            <a:miter lim="800000"/>
            <a:headEnd/>
            <a:tailEnd/>
          </a:ln>
        </p:spPr>
      </p:pic>
    </p:spTree>
    <p:extLst>
      <p:ext uri="{BB962C8B-B14F-4D97-AF65-F5344CB8AC3E}">
        <p14:creationId xmlns:p14="http://schemas.microsoft.com/office/powerpoint/2010/main" val="1584210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2"/>
          <p:cNvSpPr>
            <a:spLocks noGrp="1"/>
          </p:cNvSpPr>
          <p:nvPr>
            <p:ph type="sldNum" sz="quarter" idx="12"/>
          </p:nvPr>
        </p:nvSpPr>
        <p:spPr bwMode="auto">
          <a:xfrm>
            <a:off x="3124200" y="914400"/>
            <a:ext cx="3352800" cy="217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0D27B8-62C7-4AA0-A3DE-DF6D6C4414D0}" type="slidenum">
              <a:rPr lang="zh-TW" altLang="en-US">
                <a:solidFill>
                  <a:srgbClr val="D38E27"/>
                </a:solidFill>
              </a:rPr>
              <a:pPr/>
              <a:t>8</a:t>
            </a:fld>
            <a:endParaRPr lang="en-US" altLang="zh-TW">
              <a:solidFill>
                <a:srgbClr val="D38E27"/>
              </a:solidFill>
            </a:endParaRPr>
          </a:p>
        </p:txBody>
      </p:sp>
      <p:sp>
        <p:nvSpPr>
          <p:cNvPr id="354306" name="Title 1"/>
          <p:cNvSpPr>
            <a:spLocks noGrp="1"/>
          </p:cNvSpPr>
          <p:nvPr>
            <p:ph type="title" idx="4294967295"/>
          </p:nvPr>
        </p:nvSpPr>
        <p:spPr>
          <a:xfrm>
            <a:off x="533401" y="304800"/>
            <a:ext cx="7923213" cy="824131"/>
          </a:xfrm>
        </p:spPr>
        <p:txBody>
          <a:bodyPr bIns="68580" anchor="b">
            <a:noAutofit/>
          </a:bodyPr>
          <a:lstStyle/>
          <a:p>
            <a:pPr>
              <a:defRPr/>
            </a:pPr>
            <a:r>
              <a:rPr lang="en-US" altLang="ja-JP" sz="4800" b="1" dirty="0" smtClean="0">
                <a:ea typeface="ＭＳ Ｐゴシック" charset="-128"/>
              </a:rPr>
              <a:t>EQUIVALENCE FRAMEWORK</a:t>
            </a:r>
            <a:endParaRPr lang="id-ID" sz="4800" b="1" dirty="0"/>
          </a:p>
        </p:txBody>
      </p:sp>
      <p:grpSp>
        <p:nvGrpSpPr>
          <p:cNvPr id="28676" name="Group 36"/>
          <p:cNvGrpSpPr>
            <a:grpSpLocks/>
          </p:cNvGrpSpPr>
          <p:nvPr/>
        </p:nvGrpSpPr>
        <p:grpSpPr bwMode="auto">
          <a:xfrm>
            <a:off x="152400" y="1485900"/>
            <a:ext cx="8839200" cy="4533899"/>
            <a:chOff x="76200" y="609600"/>
            <a:chExt cx="8915401" cy="6280727"/>
          </a:xfrm>
        </p:grpSpPr>
        <p:sp>
          <p:nvSpPr>
            <p:cNvPr id="76" name="Rectangle 75"/>
            <p:cNvSpPr/>
            <p:nvPr/>
          </p:nvSpPr>
          <p:spPr>
            <a:xfrm>
              <a:off x="2895888" y="609600"/>
              <a:ext cx="3428138" cy="9918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INTERNATIONAL </a:t>
              </a:r>
              <a:r>
                <a:rPr lang="en-US" sz="1400" dirty="0" smtClean="0"/>
                <a:t>BODIES (IAF  </a:t>
              </a:r>
              <a:r>
                <a:rPr lang="en-US" sz="1400" dirty="0"/>
                <a:t>or </a:t>
              </a:r>
              <a:r>
                <a:rPr lang="en-US" sz="1400" dirty="0" smtClean="0"/>
                <a:t>ILAC)</a:t>
              </a:r>
              <a:endParaRPr lang="en-US" sz="1400" dirty="0"/>
            </a:p>
          </p:txBody>
        </p:sp>
        <p:sp>
          <p:nvSpPr>
            <p:cNvPr id="77" name="Rectangle 76"/>
            <p:cNvSpPr/>
            <p:nvPr/>
          </p:nvSpPr>
          <p:spPr>
            <a:xfrm>
              <a:off x="76200" y="1827920"/>
              <a:ext cx="2819688" cy="76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125" dirty="0"/>
                <a:t>EUROPEAN ACCREDITATION COOPERATION </a:t>
              </a:r>
            </a:p>
            <a:p>
              <a:pPr algn="ctr" eaLnBrk="1" hangingPunct="1">
                <a:defRPr/>
              </a:pPr>
              <a:r>
                <a:rPr lang="en-US" sz="1125" dirty="0"/>
                <a:t>(EA)</a:t>
              </a:r>
            </a:p>
          </p:txBody>
        </p:sp>
        <p:sp>
          <p:nvSpPr>
            <p:cNvPr id="78" name="Rectangle 77"/>
            <p:cNvSpPr/>
            <p:nvPr/>
          </p:nvSpPr>
          <p:spPr>
            <a:xfrm>
              <a:off x="3352226" y="1827920"/>
              <a:ext cx="2515463" cy="76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smtClean="0"/>
                <a:t>PAC/APLAC</a:t>
              </a:r>
              <a:endParaRPr lang="en-US" sz="1400" dirty="0"/>
            </a:p>
          </p:txBody>
        </p:sp>
        <p:sp>
          <p:nvSpPr>
            <p:cNvPr id="79" name="Rectangle 78"/>
            <p:cNvSpPr/>
            <p:nvPr/>
          </p:nvSpPr>
          <p:spPr>
            <a:xfrm>
              <a:off x="6208741" y="1827920"/>
              <a:ext cx="2782860" cy="763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125" dirty="0"/>
                <a:t>INTER AMERICAN ACCREDITATION COOPERATION  (IAAC)</a:t>
              </a:r>
            </a:p>
          </p:txBody>
        </p:sp>
        <p:sp>
          <p:nvSpPr>
            <p:cNvPr id="80" name="Rectangle 79"/>
            <p:cNvSpPr/>
            <p:nvPr/>
          </p:nvSpPr>
          <p:spPr>
            <a:xfrm>
              <a:off x="3276970" y="3046241"/>
              <a:ext cx="2758842" cy="686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ACCREDITATION BODY</a:t>
              </a:r>
            </a:p>
          </p:txBody>
        </p:sp>
        <p:sp>
          <p:nvSpPr>
            <p:cNvPr id="81" name="Rectangle 80"/>
            <p:cNvSpPr/>
            <p:nvPr/>
          </p:nvSpPr>
          <p:spPr>
            <a:xfrm>
              <a:off x="3276970" y="4038051"/>
              <a:ext cx="2758842" cy="686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CB/IB/LAB</a:t>
              </a:r>
            </a:p>
          </p:txBody>
        </p:sp>
        <p:sp>
          <p:nvSpPr>
            <p:cNvPr id="83" name="Rectangle 82"/>
            <p:cNvSpPr/>
            <p:nvPr/>
          </p:nvSpPr>
          <p:spPr>
            <a:xfrm>
              <a:off x="3325006" y="5944699"/>
              <a:ext cx="2758842" cy="945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dirty="0"/>
                <a:t>ORGANIZATION/ITEM UNDER INSPECTION/CERTIFICATION/TESTING</a:t>
              </a:r>
            </a:p>
          </p:txBody>
        </p:sp>
        <p:sp>
          <p:nvSpPr>
            <p:cNvPr id="84" name="Down Arrow 83"/>
            <p:cNvSpPr/>
            <p:nvPr/>
          </p:nvSpPr>
          <p:spPr>
            <a:xfrm>
              <a:off x="4572329" y="1601410"/>
              <a:ext cx="75256" cy="2265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5" name="Down Arrow 84"/>
            <p:cNvSpPr/>
            <p:nvPr/>
          </p:nvSpPr>
          <p:spPr>
            <a:xfrm>
              <a:off x="4572329" y="2665791"/>
              <a:ext cx="75256" cy="2309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6" name="Down Arrow 85"/>
            <p:cNvSpPr/>
            <p:nvPr/>
          </p:nvSpPr>
          <p:spPr>
            <a:xfrm>
              <a:off x="4647585" y="3732371"/>
              <a:ext cx="76857" cy="2309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89" name="Straight Arrow Connector 88"/>
            <p:cNvCxnSpPr/>
            <p:nvPr/>
          </p:nvCxnSpPr>
          <p:spPr>
            <a:xfrm flipH="1">
              <a:off x="1295400" y="990600"/>
              <a:ext cx="1562100" cy="8001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90" name="Straight Arrow Connector 89"/>
            <p:cNvCxnSpPr>
              <a:stCxn id="76" idx="3"/>
              <a:endCxn id="79" idx="0"/>
            </p:cNvCxnSpPr>
            <p:nvPr/>
          </p:nvCxnSpPr>
          <p:spPr>
            <a:xfrm>
              <a:off x="6324600" y="1104901"/>
              <a:ext cx="1275496" cy="723899"/>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1" name="Down Arrow 90"/>
            <p:cNvSpPr/>
            <p:nvPr/>
          </p:nvSpPr>
          <p:spPr>
            <a:xfrm>
              <a:off x="4686014" y="4724181"/>
              <a:ext cx="75255" cy="12205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
        <p:nvSpPr>
          <p:cNvPr id="28677" name="Rectangle 74"/>
          <p:cNvSpPr>
            <a:spLocks noChangeArrowheads="1"/>
          </p:cNvSpPr>
          <p:nvPr/>
        </p:nvSpPr>
        <p:spPr bwMode="auto">
          <a:xfrm>
            <a:off x="6248400" y="3143250"/>
            <a:ext cx="236537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ja-JP" dirty="0">
                <a:ea typeface="MS PGothic" panose="020B0600070205080204" pitchFamily="34" charset="-128"/>
                <a:cs typeface="Arial Unicode MS" panose="020B0604020202020204" pitchFamily="34" charset="-128"/>
              </a:rPr>
              <a:t>ISO 17011</a:t>
            </a:r>
          </a:p>
          <a:p>
            <a:pPr algn="r" eaLnBrk="1" hangingPunct="1"/>
            <a:endParaRPr lang="en-US" altLang="ja-JP" dirty="0">
              <a:ea typeface="MS PGothic" panose="020B0600070205080204" pitchFamily="34" charset="-128"/>
              <a:cs typeface="Arial Unicode MS" panose="020B0604020202020204" pitchFamily="34" charset="-128"/>
            </a:endParaRPr>
          </a:p>
          <a:p>
            <a:pPr algn="r" eaLnBrk="1" hangingPunct="1"/>
            <a:r>
              <a:rPr lang="en-US" altLang="ja-JP" dirty="0" smtClean="0">
                <a:ea typeface="MS PGothic" panose="020B0600070205080204" pitchFamily="34" charset="-128"/>
                <a:cs typeface="Arial Unicode MS" panose="020B0604020202020204" pitchFamily="34" charset="-128"/>
              </a:rPr>
              <a:t>                 ISO </a:t>
            </a:r>
            <a:r>
              <a:rPr lang="en-US" altLang="ja-JP" dirty="0">
                <a:ea typeface="MS PGothic" panose="020B0600070205080204" pitchFamily="34" charset="-128"/>
                <a:cs typeface="Arial Unicode MS" panose="020B0604020202020204" pitchFamily="34" charset="-128"/>
              </a:rPr>
              <a:t>17020</a:t>
            </a:r>
          </a:p>
          <a:p>
            <a:pPr algn="r" eaLnBrk="1" hangingPunct="1"/>
            <a:r>
              <a:rPr lang="en-US" altLang="ja-JP" dirty="0">
                <a:ea typeface="MS PGothic" panose="020B0600070205080204" pitchFamily="34" charset="-128"/>
                <a:cs typeface="Arial Unicode MS" panose="020B0604020202020204" pitchFamily="34" charset="-128"/>
              </a:rPr>
              <a:t>                 </a:t>
            </a:r>
            <a:r>
              <a:rPr lang="en-US" altLang="ja-JP" dirty="0">
                <a:solidFill>
                  <a:srgbClr val="FF0000"/>
                </a:solidFill>
                <a:ea typeface="MS PGothic" panose="020B0600070205080204" pitchFamily="34" charset="-128"/>
                <a:cs typeface="Arial Unicode MS" panose="020B0604020202020204" pitchFamily="34" charset="-128"/>
              </a:rPr>
              <a:t>ISO 17025</a:t>
            </a:r>
          </a:p>
          <a:p>
            <a:pPr algn="r" eaLnBrk="1" hangingPunct="1"/>
            <a:r>
              <a:rPr lang="en-US" altLang="ja-JP" dirty="0">
                <a:ea typeface="MS PGothic" panose="020B0600070205080204" pitchFamily="34" charset="-128"/>
                <a:cs typeface="Arial Unicode MS" panose="020B0604020202020204" pitchFamily="34" charset="-128"/>
              </a:rPr>
              <a:t>ISO 17021</a:t>
            </a:r>
          </a:p>
          <a:p>
            <a:pPr algn="r" eaLnBrk="1" hangingPunct="1"/>
            <a:r>
              <a:rPr lang="en-US" altLang="ja-JP" dirty="0">
                <a:solidFill>
                  <a:srgbClr val="FF0000"/>
                </a:solidFill>
                <a:ea typeface="MS PGothic" panose="020B0600070205080204" pitchFamily="34" charset="-128"/>
                <a:cs typeface="Arial Unicode MS" panose="020B0604020202020204" pitchFamily="34" charset="-128"/>
              </a:rPr>
              <a:t>ISO 17065</a:t>
            </a:r>
          </a:p>
          <a:p>
            <a:pPr algn="r" eaLnBrk="1" hangingPunct="1"/>
            <a:endParaRPr lang="en-US" altLang="ja-JP" dirty="0" smtClean="0">
              <a:ea typeface="MS PGothic" panose="020B0600070205080204" pitchFamily="34" charset="-128"/>
              <a:cs typeface="Arial Unicode MS" panose="020B0604020202020204" pitchFamily="34" charset="-128"/>
            </a:endParaRPr>
          </a:p>
          <a:p>
            <a:pPr algn="r" eaLnBrk="1" hangingPunct="1"/>
            <a:r>
              <a:rPr lang="en-US" altLang="ja-JP" dirty="0" smtClean="0">
                <a:ea typeface="MS PGothic" panose="020B0600070205080204" pitchFamily="34" charset="-128"/>
                <a:cs typeface="Arial Unicode MS" panose="020B0604020202020204" pitchFamily="34" charset="-128"/>
              </a:rPr>
              <a:t>Standards </a:t>
            </a:r>
            <a:r>
              <a:rPr lang="en-US" altLang="ja-JP" dirty="0">
                <a:ea typeface="MS PGothic" panose="020B0600070205080204" pitchFamily="34" charset="-128"/>
                <a:cs typeface="Arial Unicode MS" panose="020B0604020202020204" pitchFamily="34" charset="-128"/>
              </a:rPr>
              <a:t>against</a:t>
            </a:r>
          </a:p>
          <a:p>
            <a:pPr algn="r" eaLnBrk="1" hangingPunct="1"/>
            <a:r>
              <a:rPr lang="en-US" altLang="ja-JP" dirty="0">
                <a:ea typeface="MS PGothic" panose="020B0600070205080204" pitchFamily="34" charset="-128"/>
                <a:cs typeface="Arial Unicode MS" panose="020B0604020202020204" pitchFamily="34" charset="-128"/>
              </a:rPr>
              <a:t>which certified – </a:t>
            </a:r>
            <a:r>
              <a:rPr lang="en-US" altLang="ja-JP" dirty="0">
                <a:solidFill>
                  <a:srgbClr val="FF0000"/>
                </a:solidFill>
                <a:ea typeface="MS PGothic" panose="020B0600070205080204" pitchFamily="34" charset="-128"/>
                <a:cs typeface="Arial Unicode MS" panose="020B0604020202020204" pitchFamily="34" charset="-128"/>
              </a:rPr>
              <a:t>ISO/IEC </a:t>
            </a:r>
            <a:r>
              <a:rPr lang="en-US" altLang="ja-JP" dirty="0" err="1">
                <a:solidFill>
                  <a:srgbClr val="FF0000"/>
                </a:solidFill>
                <a:ea typeface="MS PGothic" panose="020B0600070205080204" pitchFamily="34" charset="-128"/>
                <a:cs typeface="Arial Unicode MS" panose="020B0604020202020204" pitchFamily="34" charset="-128"/>
              </a:rPr>
              <a:t>stds</a:t>
            </a:r>
            <a:endParaRPr lang="en-US" altLang="ja-JP" dirty="0">
              <a:solidFill>
                <a:srgbClr val="FF0000"/>
              </a:solidFill>
              <a:ea typeface="MS PGothic" panose="020B0600070205080204" pitchFamily="34" charset="-128"/>
              <a:cs typeface="Arial Unicode MS" panose="020B0604020202020204" pitchFamily="34" charset="-128"/>
            </a:endParaRPr>
          </a:p>
          <a:p>
            <a:pPr algn="r" eaLnBrk="1" hangingPunct="1"/>
            <a:r>
              <a:rPr lang="en-US" altLang="ja-JP" dirty="0">
                <a:solidFill>
                  <a:srgbClr val="FF0000"/>
                </a:solidFill>
                <a:ea typeface="MS PGothic" panose="020B0600070205080204" pitchFamily="34" charset="-128"/>
                <a:cs typeface="Arial Unicode MS" panose="020B0604020202020204" pitchFamily="34" charset="-128"/>
              </a:rPr>
              <a:t>ISO 9001 </a:t>
            </a:r>
            <a:r>
              <a:rPr lang="en-US" altLang="ja-JP" dirty="0" err="1">
                <a:solidFill>
                  <a:srgbClr val="FF0000"/>
                </a:solidFill>
                <a:ea typeface="MS PGothic" panose="020B0600070205080204" pitchFamily="34" charset="-128"/>
                <a:cs typeface="Arial Unicode MS" panose="020B0604020202020204" pitchFamily="34" charset="-128"/>
              </a:rPr>
              <a:t>etc</a:t>
            </a:r>
            <a:endParaRPr lang="en-US" altLang="ja-JP" dirty="0">
              <a:solidFill>
                <a:srgbClr val="FF0000"/>
              </a:solidFill>
              <a:ea typeface="MS PGothic" panose="020B0600070205080204" pitchFamily="34" charset="-128"/>
              <a:cs typeface="Arial Unicode MS" panose="020B0604020202020204" pitchFamily="34" charset="-128"/>
            </a:endParaRPr>
          </a:p>
          <a:p>
            <a:pPr algn="r" eaLnBrk="1" hangingPunct="1"/>
            <a:r>
              <a:rPr lang="en-US" altLang="ja-JP" dirty="0">
                <a:solidFill>
                  <a:srgbClr val="C00000"/>
                </a:solidFill>
                <a:ea typeface="MS PGothic" panose="020B0600070205080204" pitchFamily="34" charset="-128"/>
                <a:cs typeface="Arial Unicode MS" panose="020B0604020202020204" pitchFamily="34" charset="-128"/>
              </a:rPr>
              <a:t> </a:t>
            </a:r>
          </a:p>
        </p:txBody>
      </p:sp>
      <p:pic>
        <p:nvPicPr>
          <p:cNvPr id="22" name="Picture 5"/>
          <p:cNvPicPr>
            <a:picLocks noChangeAspect="1" noChangeArrowheads="1"/>
          </p:cNvPicPr>
          <p:nvPr/>
        </p:nvPicPr>
        <p:blipFill>
          <a:blip r:embed="rId2" cstate="print"/>
          <a:srcRect/>
          <a:stretch>
            <a:fillRect/>
          </a:stretch>
        </p:blipFill>
        <p:spPr bwMode="auto">
          <a:xfrm>
            <a:off x="8000999" y="145365"/>
            <a:ext cx="1066800" cy="1143000"/>
          </a:xfrm>
          <a:prstGeom prst="rect">
            <a:avLst/>
          </a:prstGeom>
          <a:noFill/>
          <a:ln w="9525">
            <a:noFill/>
            <a:miter lim="800000"/>
            <a:headEnd/>
            <a:tailEnd/>
          </a:ln>
        </p:spPr>
      </p:pic>
    </p:spTree>
    <p:extLst>
      <p:ext uri="{BB962C8B-B14F-4D97-AF65-F5344CB8AC3E}">
        <p14:creationId xmlns:p14="http://schemas.microsoft.com/office/powerpoint/2010/main" val="3421159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990600"/>
          </a:xfrm>
        </p:spPr>
        <p:txBody>
          <a:bodyPr>
            <a:normAutofit/>
          </a:bodyPr>
          <a:lstStyle/>
          <a:p>
            <a:pPr eaLnBrk="1" hangingPunct="1">
              <a:defRPr/>
            </a:pPr>
            <a:r>
              <a:rPr lang="en-US" sz="4800" b="1" dirty="0" smtClean="0"/>
              <a:t>EMERGING REGIME</a:t>
            </a:r>
          </a:p>
        </p:txBody>
      </p:sp>
      <p:sp>
        <p:nvSpPr>
          <p:cNvPr id="29699" name="Rectangle 3"/>
          <p:cNvSpPr>
            <a:spLocks noGrp="1" noChangeArrowheads="1"/>
          </p:cNvSpPr>
          <p:nvPr>
            <p:ph type="body" idx="1"/>
          </p:nvPr>
        </p:nvSpPr>
        <p:spPr>
          <a:xfrm>
            <a:off x="457200" y="1447800"/>
            <a:ext cx="8229600" cy="5257800"/>
          </a:xfrm>
        </p:spPr>
        <p:txBody>
          <a:bodyPr/>
          <a:lstStyle/>
          <a:p>
            <a:pPr eaLnBrk="1" hangingPunct="1">
              <a:lnSpc>
                <a:spcPct val="80000"/>
              </a:lnSpc>
            </a:pPr>
            <a:r>
              <a:rPr lang="en-US" altLang="en-US" sz="2400" b="1" dirty="0" smtClean="0"/>
              <a:t>Regulatory regime</a:t>
            </a:r>
            <a:r>
              <a:rPr lang="en-US" altLang="en-US" sz="2400" dirty="0" smtClean="0"/>
              <a:t> – Regulatory bodies increasingly seeking accredited CABs – separation of regulation, accreditation and conformity assessment </a:t>
            </a:r>
          </a:p>
          <a:p>
            <a:pPr eaLnBrk="1" hangingPunct="1">
              <a:lnSpc>
                <a:spcPct val="80000"/>
              </a:lnSpc>
            </a:pPr>
            <a:r>
              <a:rPr lang="en-US" altLang="en-US" sz="2400" b="1" dirty="0" smtClean="0"/>
              <a:t>Voluntary standards</a:t>
            </a:r>
            <a:r>
              <a:rPr lang="en-US" altLang="en-US" sz="2400" dirty="0" smtClean="0"/>
              <a:t> </a:t>
            </a:r>
            <a:r>
              <a:rPr lang="en-US" altLang="en-US" sz="2400" b="1" dirty="0" smtClean="0"/>
              <a:t>and certifications</a:t>
            </a:r>
            <a:r>
              <a:rPr lang="en-US" altLang="en-US" sz="2400" dirty="0" smtClean="0"/>
              <a:t>– invariably prescribe accreditation to international standards as requirement for CBs and Labs</a:t>
            </a:r>
          </a:p>
          <a:p>
            <a:pPr eaLnBrk="1" hangingPunct="1">
              <a:lnSpc>
                <a:spcPct val="80000"/>
              </a:lnSpc>
            </a:pPr>
            <a:r>
              <a:rPr lang="en-US" altLang="en-US" sz="2400" b="1" dirty="0" smtClean="0"/>
              <a:t>Reference in FTAs</a:t>
            </a:r>
            <a:r>
              <a:rPr lang="en-US" altLang="en-US" sz="2400" dirty="0" smtClean="0"/>
              <a:t> – accreditation as means of accepting conformity assessment – ASEAN MRA on Telecom</a:t>
            </a:r>
          </a:p>
          <a:p>
            <a:pPr eaLnBrk="1" hangingPunct="1">
              <a:lnSpc>
                <a:spcPct val="80000"/>
              </a:lnSpc>
            </a:pPr>
            <a:r>
              <a:rPr lang="en-US" altLang="en-US" sz="2400" b="1" dirty="0" smtClean="0"/>
              <a:t>EC </a:t>
            </a:r>
            <a:r>
              <a:rPr lang="en-US" altLang="en-US" sz="2400" b="1" dirty="0" smtClean="0"/>
              <a:t>Regulation 765/2008 </a:t>
            </a:r>
            <a:r>
              <a:rPr lang="en-US" altLang="en-US" sz="2400" b="1" dirty="0" smtClean="0"/>
              <a:t>– </a:t>
            </a:r>
            <a:r>
              <a:rPr lang="en-US" altLang="en-US" sz="2400" dirty="0" smtClean="0"/>
              <a:t>legislation on accreditation </a:t>
            </a:r>
            <a:r>
              <a:rPr lang="en-US" altLang="en-US" sz="2400" dirty="0" err="1" smtClean="0"/>
              <a:t>wef</a:t>
            </a:r>
            <a:r>
              <a:rPr lang="en-US" altLang="en-US" sz="2400" dirty="0" smtClean="0"/>
              <a:t> 1 Jan 2010 – single national accreditation body – non profit, public service, non competition – strongest push for use of accreditation in regulation - impact on trade worldwide</a:t>
            </a:r>
          </a:p>
          <a:p>
            <a:pPr eaLnBrk="1" hangingPunct="1">
              <a:lnSpc>
                <a:spcPct val="80000"/>
              </a:lnSpc>
            </a:pPr>
            <a:r>
              <a:rPr lang="en-US" altLang="en-US" sz="2400" b="1" dirty="0" smtClean="0"/>
              <a:t>USFDA - </a:t>
            </a:r>
            <a:r>
              <a:rPr lang="en-US" altLang="en-US" sz="2400" dirty="0" smtClean="0"/>
              <a:t>amending its rules to incorporate 3</a:t>
            </a:r>
            <a:r>
              <a:rPr lang="en-US" altLang="en-US" sz="2400" baseline="30000" dirty="0" smtClean="0"/>
              <a:t>rd</a:t>
            </a:r>
            <a:r>
              <a:rPr lang="en-US" altLang="en-US" sz="2400" dirty="0" smtClean="0"/>
              <a:t> party assessment/certification</a:t>
            </a:r>
          </a:p>
          <a:p>
            <a:pPr eaLnBrk="1" hangingPunct="1">
              <a:lnSpc>
                <a:spcPct val="80000"/>
              </a:lnSpc>
            </a:pPr>
            <a:endParaRPr lang="en-US" altLang="en-US" sz="2400" dirty="0" smtClean="0"/>
          </a:p>
        </p:txBody>
      </p:sp>
      <p:pic>
        <p:nvPicPr>
          <p:cNvPr id="6" name="Picture 5"/>
          <p:cNvPicPr>
            <a:picLocks noChangeAspect="1" noChangeArrowheads="1"/>
          </p:cNvPicPr>
          <p:nvPr/>
        </p:nvPicPr>
        <p:blipFill>
          <a:blip r:embed="rId3" cstate="print"/>
          <a:srcRect/>
          <a:stretch>
            <a:fillRect/>
          </a:stretch>
        </p:blipFill>
        <p:spPr bwMode="auto">
          <a:xfrm>
            <a:off x="8000999" y="145365"/>
            <a:ext cx="1066800" cy="1143000"/>
          </a:xfrm>
          <a:prstGeom prst="rect">
            <a:avLst/>
          </a:prstGeom>
          <a:noFill/>
          <a:ln w="9525">
            <a:noFill/>
            <a:miter lim="800000"/>
            <a:headEnd/>
            <a:tailEnd/>
          </a:ln>
        </p:spPr>
      </p:pic>
    </p:spTree>
    <p:extLst>
      <p:ext uri="{BB962C8B-B14F-4D97-AF65-F5344CB8AC3E}">
        <p14:creationId xmlns:p14="http://schemas.microsoft.com/office/powerpoint/2010/main" val="3042180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236</TotalTime>
  <Words>1062</Words>
  <Application>Microsoft Office PowerPoint</Application>
  <PresentationFormat>On-screen Show (4:3)</PresentationFormat>
  <Paragraphs>135</Paragraphs>
  <Slides>20</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 Unicode MS</vt:lpstr>
      <vt:lpstr>MS PGothic</vt:lpstr>
      <vt:lpstr>MS PGothic</vt:lpstr>
      <vt:lpstr>PMingLiU</vt:lpstr>
      <vt:lpstr>Arial</vt:lpstr>
      <vt:lpstr>Calibri</vt:lpstr>
      <vt:lpstr>Constantia</vt:lpstr>
      <vt:lpstr>Wingdings</vt:lpstr>
      <vt:lpstr>Wingdings 2</vt:lpstr>
      <vt:lpstr>Flow</vt:lpstr>
      <vt:lpstr>ACCREDITATION  IN SUPPORT OF  REGULATION</vt:lpstr>
      <vt:lpstr>INTERNATIONAL SCENE   </vt:lpstr>
      <vt:lpstr>CONFORMITY ASSESSMENT</vt:lpstr>
      <vt:lpstr>WTO/TBT AGREEMENT</vt:lpstr>
      <vt:lpstr>  ACCREDITATION</vt:lpstr>
      <vt:lpstr>ACCREDITATION STANDARDS</vt:lpstr>
      <vt:lpstr>INTERNATIONAL SYSTEM</vt:lpstr>
      <vt:lpstr>EQUIVALENCE FRAMEWORK</vt:lpstr>
      <vt:lpstr>EMERGING REGIME</vt:lpstr>
      <vt:lpstr>EMERGING STRUCTURE</vt:lpstr>
      <vt:lpstr>CHANGING SCENE</vt:lpstr>
      <vt:lpstr>SEPARATION OF ROLES</vt:lpstr>
      <vt:lpstr>RESPONSIBILITY</vt:lpstr>
      <vt:lpstr>INDIAN SCENE</vt:lpstr>
      <vt:lpstr>ISSUE IN INDIA</vt:lpstr>
      <vt:lpstr>DEMONSTRATION OF COMPLIANCE</vt:lpstr>
      <vt:lpstr>USING 3RD PARTY AGENCIES</vt:lpstr>
      <vt:lpstr>ECOSYSTEM FOR REGULATION</vt:lpstr>
      <vt:lpstr>INFORMATION</vt:lpstr>
      <vt:lpstr> THANK YOU  FOR YOUR ATTENTION!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TREND IN FOOD REGULATION</dc:title>
  <dc:creator>Anil Jauhri</dc:creator>
  <cp:lastModifiedBy>Anil Jauhri</cp:lastModifiedBy>
  <cp:revision>20</cp:revision>
  <dcterms:created xsi:type="dcterms:W3CDTF">2014-12-10T07:09:05Z</dcterms:created>
  <dcterms:modified xsi:type="dcterms:W3CDTF">2015-06-14T18:36:27Z</dcterms:modified>
</cp:coreProperties>
</file>